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2" r:id="rId4"/>
    <p:sldMasterId id="2147484337" r:id="rId5"/>
    <p:sldMasterId id="2147484363" r:id="rId6"/>
  </p:sldMasterIdLst>
  <p:notesMasterIdLst>
    <p:notesMasterId r:id="rId25"/>
  </p:notesMasterIdLst>
  <p:handoutMasterIdLst>
    <p:handoutMasterId r:id="rId26"/>
  </p:handoutMasterIdLst>
  <p:sldIdLst>
    <p:sldId id="1641" r:id="rId7"/>
    <p:sldId id="1645" r:id="rId8"/>
    <p:sldId id="1646" r:id="rId9"/>
    <p:sldId id="1647" r:id="rId10"/>
    <p:sldId id="1649" r:id="rId11"/>
    <p:sldId id="1683" r:id="rId12"/>
    <p:sldId id="1650" r:id="rId13"/>
    <p:sldId id="1656" r:id="rId14"/>
    <p:sldId id="1659" r:id="rId15"/>
    <p:sldId id="1688" r:id="rId16"/>
    <p:sldId id="1665" r:id="rId17"/>
    <p:sldId id="1700" r:id="rId18"/>
    <p:sldId id="1689" r:id="rId19"/>
    <p:sldId id="1691" r:id="rId20"/>
    <p:sldId id="1687" r:id="rId21"/>
    <p:sldId id="1699" r:id="rId22"/>
    <p:sldId id="1698" r:id="rId23"/>
    <p:sldId id="1692" r:id="rId24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Carol Hanna (GP)" initials="CH(" lastIdx="2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F00"/>
    <a:srgbClr val="FF9393"/>
    <a:srgbClr val="E3008C"/>
    <a:srgbClr val="FFFFFF"/>
    <a:srgbClr val="B4009E"/>
    <a:srgbClr val="5C2D91"/>
    <a:srgbClr val="32145A"/>
    <a:srgbClr val="F2C811"/>
    <a:srgbClr val="A80000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8" autoAdjust="0"/>
    <p:restoredTop sz="76034" autoAdjust="0"/>
  </p:normalViewPr>
  <p:slideViewPr>
    <p:cSldViewPr>
      <p:cViewPr varScale="1">
        <p:scale>
          <a:sx n="48" d="100"/>
          <a:sy n="48" d="100"/>
        </p:scale>
        <p:origin x="1191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2" d="100"/>
          <a:sy n="72" d="100"/>
        </p:scale>
        <p:origin x="3560" y="21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60150-B81F-D448-BF5B-C428F11E6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Machine Learning, Analytics, &amp; Data Science Conference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02ADDEA-1593-4BF6-82FC-4D1690AE5C33}" type="datetime8">
              <a:rPr lang="en-US" smtClean="0"/>
              <a:t>12/8/2016 11:13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mimickeralar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BotBuilde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0771D9-15B3-48B5-A5D1-45A019D56F00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10077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Expose a Microsoft Bot Framework-compatible API on the Internet, then the Bot Framework Connector service will forward messages from your Bot to a user, and will send user messages back to your Bot.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9662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306" lvl="1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Bots must be submitted for review and approved in order to appear in the directory</a:t>
            </a:r>
          </a:p>
          <a:p>
            <a:pPr marL="109306" lvl="1" indent="0">
              <a:buNone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 of Nov. 17, 2016 there are 94 bots in the directory from MS and other companies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50604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Emulator</a:t>
            </a:r>
            <a:r>
              <a:rPr lang="en-US" baseline="0" dirty="0"/>
              <a:t> purpose:</a:t>
            </a:r>
          </a:p>
          <a:p>
            <a:r>
              <a:rPr lang="en-US" dirty="0"/>
              <a:t>Send requests and receive responses to/from your bot endpoint on localhost</a:t>
            </a:r>
          </a:p>
          <a:p>
            <a:r>
              <a:rPr lang="en-US" dirty="0"/>
              <a:t>Inspect the </a:t>
            </a:r>
            <a:r>
              <a:rPr lang="en-US" dirty="0" err="1"/>
              <a:t>Json</a:t>
            </a:r>
            <a:r>
              <a:rPr lang="en-US" dirty="0"/>
              <a:t> response</a:t>
            </a:r>
          </a:p>
          <a:p>
            <a:r>
              <a:rPr lang="en-US" dirty="0"/>
              <a:t>Emulate a specific user and/or conversation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12/8/2016 11:13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71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12/8/2016 11:13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6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Often,</a:t>
            </a:r>
            <a:r>
              <a:rPr lang="en-US" baseline="0" dirty="0"/>
              <a:t> the most time will be spent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configuring your credentials as a developer on the target service, registering your app, and getting a set of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Oauth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keys that Microsoft Bot Framework can use on your behalf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81687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Register on the developer portal by clicking the ‘Register a bot’ link: https://dev.botframework.com/bots/new </a:t>
            </a:r>
          </a:p>
          <a:p>
            <a:endParaRPr lang="en-US" dirty="0"/>
          </a:p>
          <a:p>
            <a:r>
              <a:rPr lang="en-US" dirty="0"/>
              <a:t>Name:</a:t>
            </a:r>
            <a:r>
              <a:rPr lang="en-US" baseline="0" dirty="0"/>
              <a:t>  </a:t>
            </a:r>
            <a:r>
              <a:rPr lang="en-US" baseline="0" dirty="0" err="1"/>
              <a:t>TemplateBot</a:t>
            </a:r>
            <a:endParaRPr lang="en-US" baseline="0" dirty="0"/>
          </a:p>
          <a:p>
            <a:r>
              <a:rPr lang="en-US" baseline="0" dirty="0"/>
              <a:t>Bot Handle: </a:t>
            </a:r>
            <a:r>
              <a:rPr lang="en-US" baseline="0" dirty="0" err="1"/>
              <a:t>templatebot</a:t>
            </a:r>
            <a:r>
              <a:rPr lang="en-US" baseline="0" dirty="0"/>
              <a:t> (for referencing in Bot Directory and name for bot on web chat, NOT the app’s URL used as endpoint)</a:t>
            </a:r>
          </a:p>
          <a:p>
            <a:r>
              <a:rPr lang="en-US" dirty="0"/>
              <a:t>Also, add a description here</a:t>
            </a:r>
          </a:p>
          <a:p>
            <a:endParaRPr lang="en-US" dirty="0"/>
          </a:p>
          <a:p>
            <a:r>
              <a:rPr lang="en-US" dirty="0"/>
              <a:t>Configuration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Remember the URL endpoint from deploying endpoint</a:t>
            </a:r>
            <a:r>
              <a:rPr lang="en-US" baseline="0" dirty="0"/>
              <a:t> step</a:t>
            </a:r>
            <a:r>
              <a:rPr lang="en-US" dirty="0"/>
              <a:t>.</a:t>
            </a:r>
            <a:r>
              <a:rPr lang="en-US" baseline="0" dirty="0"/>
              <a:t>  Should be something like:  “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botwebappname.azurewebsites.net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api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/messages</a:t>
            </a:r>
            <a:r>
              <a:rPr lang="en-US" baseline="0" dirty="0"/>
              <a:t>”</a:t>
            </a: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You’ll go</a:t>
            </a:r>
            <a:r>
              <a:rPr lang="en-US" baseline="0" dirty="0"/>
              <a:t> through the “Generate App ID and password” wizard, then return to the registration page.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Go back and edit this profile anytime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27555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12/8/2016 11:13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38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Machine Learning, Analytics, &amp; Data Science Conference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02ADDEA-1593-4BF6-82FC-4D1690AE5C33}" type="datetime8">
              <a:rPr lang="en-US" smtClean="0"/>
              <a:t>12/8/2016 11:13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65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0464">
              <a:spcAft>
                <a:spcPts val="346"/>
              </a:spcAft>
              <a:defRPr/>
            </a:pPr>
            <a:r>
              <a:rPr lang="en-US" dirty="0"/>
              <a:t>Ethical and societal considerations taken directly from an article by Satya Nadella: https://www.linkedin.com/pulse/partnership-future-how-humans-ai-can-work-together-solve-nadella</a:t>
            </a:r>
            <a:r>
              <a:rPr lang="en-US" baseline="0" dirty="0"/>
              <a:t> </a:t>
            </a:r>
          </a:p>
          <a:p>
            <a:pPr defTabSz="950464">
              <a:spcAft>
                <a:spcPts val="346"/>
              </a:spcAft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7940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467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Bots can be simple task automation utilities.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Example: Password reset bot. There’s no AI here. Just ask a couple of security validation questions, then reset the password.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may have AI as well, if the scenario applies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only NLP: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Natural language processing has limitations, still. The more your bot depends on NLP, the worse the experience gets. Hint: Typing isn’t always the best option.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Move away from NLP as quickly as possible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“Drive” the user as much as you can (menus, choices, </a:t>
            </a:r>
            <a:r>
              <a:rPr lang="en-US" dirty="0" err="1"/>
              <a:t>etc</a:t>
            </a:r>
            <a:r>
              <a:rPr lang="en-US" dirty="0"/>
              <a:t>).  Less typing = better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Not only text interfaces: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Bot channels are evolving quickly to support richer experiences: Media, buttons, custom controls. These are here or on their way. Text is not known to the best experience for everything.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Examples: 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Skype allows audio and 3D bots as well. 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Slack, Facebook and Skype have buttons/custom UIs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47905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Siri, Cortana, the</a:t>
            </a:r>
            <a:r>
              <a:rPr lang="en-US" baseline="0" dirty="0"/>
              <a:t> old-school MS </a:t>
            </a:r>
            <a:r>
              <a:rPr lang="en-US" baseline="0" dirty="0" err="1"/>
              <a:t>Clippy</a:t>
            </a:r>
            <a:r>
              <a:rPr lang="en-US" baseline="0" dirty="0"/>
              <a:t> and even AOL’s </a:t>
            </a:r>
            <a:r>
              <a:rPr lang="en-US" baseline="0" dirty="0" err="1"/>
              <a:t>SmarterChild</a:t>
            </a:r>
            <a:r>
              <a:rPr lang="en-US" baseline="0" dirty="0"/>
              <a:t> are some examples.  Essentially, bots perform automated tasks that are generally </a:t>
            </a:r>
            <a:r>
              <a:rPr lang="en-US" b="1" baseline="0" dirty="0"/>
              <a:t>REPETITIVE</a:t>
            </a:r>
            <a:r>
              <a:rPr lang="en-US" baseline="0" dirty="0"/>
              <a:t> for humans to do.  We want to make life easier for the end user of the bot.</a:t>
            </a:r>
          </a:p>
          <a:p>
            <a:endParaRPr lang="en-US" baseline="0" dirty="0"/>
          </a:p>
          <a:p>
            <a:r>
              <a:rPr lang="en-US" baseline="0" dirty="0"/>
              <a:t>Bots are apps. </a:t>
            </a:r>
          </a:p>
          <a:p>
            <a:endParaRPr lang="en-US" baseline="0" dirty="0"/>
          </a:p>
          <a:p>
            <a:r>
              <a:rPr lang="en-US" baseline="0" dirty="0"/>
              <a:t>They can: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Exist in different channels and across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Do anything from simple task automation like taking food orders to leveraging sophisticated deep learning </a:t>
            </a:r>
            <a:r>
              <a:rPr lang="en-US" baseline="0" dirty="0" err="1"/>
              <a:t>algos</a:t>
            </a:r>
            <a:r>
              <a:rPr lang="en-US" baseline="0" dirty="0"/>
              <a:t> as is used by </a:t>
            </a:r>
            <a:r>
              <a:rPr lang="en-US" baseline="0" dirty="0" err="1"/>
              <a:t>CaptionBot</a:t>
            </a:r>
            <a:r>
              <a:rPr lang="en-US" baseline="0" dirty="0"/>
              <a:t> (https://www.captionbot.ai/ which describes the contents of an image how a human would) and </a:t>
            </a:r>
            <a:r>
              <a:rPr lang="en-US" baseline="0" dirty="0" err="1"/>
              <a:t>otherAI-esque</a:t>
            </a:r>
            <a:r>
              <a:rPr lang="en-US" baseline="0" dirty="0"/>
              <a:t> capabilities. </a:t>
            </a:r>
          </a:p>
          <a:p>
            <a:endParaRPr lang="en-US" baseline="0" dirty="0"/>
          </a:p>
          <a:p>
            <a:r>
              <a:rPr lang="en-US" baseline="0" dirty="0"/>
              <a:t>What a bot can do is only limited to the APIs your bot uses.</a:t>
            </a:r>
          </a:p>
          <a:p>
            <a:endParaRPr lang="en-US" baseline="0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Bots don’t have to leverage the MS Bot Framework (e.g. </a:t>
            </a:r>
            <a:r>
              <a:rPr lang="en-US" baseline="0" dirty="0" err="1"/>
              <a:t>MimikerAlarm</a:t>
            </a:r>
            <a:r>
              <a:rPr lang="en-US" baseline="0" dirty="0"/>
              <a:t> </a:t>
            </a:r>
            <a:r>
              <a:rPr lang="x-none" dirty="0">
                <a:hlinkClick r:id="rId3"/>
              </a:rPr>
              <a:t>https://www.microsoft.com/cognitive-services/en-us/mimickeralarm</a:t>
            </a:r>
            <a:r>
              <a:rPr lang="en-US" dirty="0"/>
              <a:t>, an app for</a:t>
            </a:r>
            <a:r>
              <a:rPr lang="en-US" baseline="0" dirty="0"/>
              <a:t> waking you up</a:t>
            </a:r>
            <a:r>
              <a:rPr lang="en-US" dirty="0"/>
              <a:t>),</a:t>
            </a:r>
            <a:r>
              <a:rPr lang="en-US" baseline="0" dirty="0"/>
              <a:t> but the Framework makes dev and deploy much simpler and faster for.</a:t>
            </a:r>
            <a:endParaRPr lang="x-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918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0464">
              <a:spcAft>
                <a:spcPts val="346"/>
              </a:spcAft>
            </a:pPr>
            <a:r>
              <a:rPr lang="en-US" dirty="0"/>
              <a:t>Based</a:t>
            </a:r>
            <a:r>
              <a:rPr lang="en-US" baseline="0" dirty="0"/>
              <a:t> on </a:t>
            </a:r>
            <a:r>
              <a:rPr lang="en-US" dirty="0"/>
              <a:t>this blog post: http://willschenk.com/bot-design-patterns/?imm_mid=0e50a2&amp;cmp=em-data-na-na-newsltr_20160622 about different bot types and the definitions of these.</a:t>
            </a:r>
          </a:p>
          <a:p>
            <a:pPr defTabSz="950464">
              <a:spcAft>
                <a:spcPts val="346"/>
              </a:spcAft>
            </a:pPr>
            <a:endParaRPr lang="en-US" dirty="0"/>
          </a:p>
          <a:p>
            <a:pPr marL="228600" indent="-228600" defTabSz="950464">
              <a:spcAft>
                <a:spcPts val="346"/>
              </a:spcAft>
              <a:buAutoNum type="arabicPeriod"/>
            </a:pPr>
            <a:r>
              <a:rPr lang="en-US" dirty="0" err="1"/>
              <a:t>Notifier</a:t>
            </a:r>
            <a:r>
              <a:rPr lang="en-US" dirty="0"/>
              <a:t> - simply broadcast messages aka push</a:t>
            </a:r>
            <a:r>
              <a:rPr lang="en-US" baseline="0" dirty="0"/>
              <a:t> bot </a:t>
            </a:r>
            <a:r>
              <a:rPr lang="en-US" dirty="0"/>
              <a:t>e.g. ping me when there's a interesting tweet about Hadley</a:t>
            </a:r>
            <a:r>
              <a:rPr lang="en-US" baseline="0" dirty="0"/>
              <a:t> </a:t>
            </a:r>
            <a:r>
              <a:rPr lang="en-US" baseline="0" dirty="0" err="1"/>
              <a:t>Wickam</a:t>
            </a:r>
            <a:endParaRPr lang="en-US" dirty="0"/>
          </a:p>
          <a:p>
            <a:pPr marL="228600" marR="0" indent="-228600" algn="l" defTabSz="9504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6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Reactor - reacts to messages on service, but doesn’t persist anything (message, user state, location)</a:t>
            </a:r>
            <a:r>
              <a:rPr lang="en-US" baseline="0" dirty="0"/>
              <a:t> </a:t>
            </a:r>
            <a:r>
              <a:rPr lang="en-US" dirty="0"/>
              <a:t>e.g. send me the stock price for a stock I specify, but don't remember me or what I say</a:t>
            </a:r>
          </a:p>
          <a:p>
            <a:pPr marL="228600" indent="-228600" defTabSz="950464">
              <a:spcAft>
                <a:spcPts val="346"/>
              </a:spcAft>
              <a:buAutoNum type="arabicPeriod"/>
            </a:pPr>
            <a:r>
              <a:rPr lang="en-US" dirty="0"/>
              <a:t>Responder - reacts to messages on service, persists message and knows who</a:t>
            </a:r>
            <a:r>
              <a:rPr lang="en-US" baseline="0" dirty="0"/>
              <a:t> I am</a:t>
            </a:r>
            <a:r>
              <a:rPr lang="en-US" dirty="0"/>
              <a:t> e.g. send me today's weather forecast for a city, use my user name on this channel, and remember what cities I choose</a:t>
            </a:r>
          </a:p>
          <a:p>
            <a:pPr marL="228600" indent="-228600" defTabSz="950464">
              <a:spcAft>
                <a:spcPts val="346"/>
              </a:spcAft>
              <a:buAutoNum type="arabicPeriod"/>
            </a:pPr>
            <a:r>
              <a:rPr lang="en-US" dirty="0"/>
              <a:t>Conversationalist – reacts</a:t>
            </a:r>
            <a:r>
              <a:rPr lang="en-US" baseline="0" dirty="0"/>
              <a:t> to messages, persists messages, knows who I am, knows about the “place” I’m at (channel, room,…), knows the state of the conversation e.g. </a:t>
            </a:r>
            <a:r>
              <a:rPr lang="en-US" dirty="0"/>
              <a:t>send me today's weather forecast for a city, use my user name on this channel, remember what cities I choose, format it nicely for this channel, and if the conversation is old, archive it and send as email.</a:t>
            </a:r>
          </a:p>
          <a:p>
            <a:pPr defTabSz="950464">
              <a:spcAft>
                <a:spcPts val="346"/>
              </a:spcAft>
            </a:pPr>
            <a:endParaRPr lang="en-US" dirty="0"/>
          </a:p>
          <a:p>
            <a:pPr defTabSz="950464">
              <a:spcAft>
                <a:spcPts val="346"/>
              </a:spcAft>
            </a:pPr>
            <a:r>
              <a:rPr lang="en-US" dirty="0"/>
              <a:t>From “Bot Design Patterns”:  Questions that help us formulate what kind of bot we might want or need:</a:t>
            </a:r>
          </a:p>
          <a:p>
            <a:pPr defTabSz="950464">
              <a:spcAft>
                <a:spcPts val="346"/>
              </a:spcAft>
            </a:pPr>
            <a:r>
              <a:rPr lang="en-US" dirty="0"/>
              <a:t>Do they react to messages? </a:t>
            </a:r>
          </a:p>
          <a:p>
            <a:pPr defTabSz="950464">
              <a:spcAft>
                <a:spcPts val="346"/>
              </a:spcAft>
            </a:pPr>
            <a:r>
              <a:rPr lang="en-US" dirty="0"/>
              <a:t>Do they know who they are talking to? </a:t>
            </a:r>
          </a:p>
          <a:p>
            <a:pPr defTabSz="950464">
              <a:spcAft>
                <a:spcPts val="346"/>
              </a:spcAft>
            </a:pPr>
            <a:r>
              <a:rPr lang="en-US" dirty="0"/>
              <a:t>Can they learn from what was said? </a:t>
            </a:r>
          </a:p>
          <a:p>
            <a:pPr defTabSz="950464">
              <a:spcAft>
                <a:spcPts val="346"/>
              </a:spcAft>
            </a:pPr>
            <a:r>
              <a:rPr lang="en-US" dirty="0"/>
              <a:t>Do they know where the conversation is taking place? </a:t>
            </a:r>
          </a:p>
          <a:p>
            <a:pPr defTabSz="950464">
              <a:spcAft>
                <a:spcPts val="346"/>
              </a:spcAft>
            </a:pPr>
            <a:r>
              <a:rPr lang="en-US" dirty="0"/>
              <a:t>Do they remember the overall conversation?</a:t>
            </a:r>
          </a:p>
          <a:p>
            <a:pPr defTabSz="950464">
              <a:spcAft>
                <a:spcPts val="346"/>
              </a:spcAft>
            </a:pPr>
            <a:endParaRPr lang="en-US" dirty="0"/>
          </a:p>
          <a:p>
            <a:pPr defTabSz="950464">
              <a:spcAft>
                <a:spcPts val="346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8383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 b="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rPr>
              <a:t>Start by asking what problem are we trying to solve. Refine until it looks like a tangible problem and not “magic”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 b="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rPr>
              <a:t>Ask how a bot will be a better experience. User experience is EVERYTHING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 b="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rPr>
              <a:t>Avoid too much natural language. Careful with unrealistic expectations. Natural language recognition is limited. Menus work great. Commands work great. Buttons, etc. 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 b="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rPr>
              <a:t>You can only analyze and improve your bot if you’re collecting metrics for it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900" b="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rPr>
              <a:t>Iterate, improve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0403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1755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 Builder is itself a framework for building conversational applications (“Bots”). </a:t>
            </a:r>
          </a:p>
          <a:p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Bot Builder SDK is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an open source SDK hosted on GitHub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that provides everything you need to build great dialogs within your Node.js-, .NET- or REST API-based bot.</a:t>
            </a:r>
          </a:p>
          <a:p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Bot Framework Developer Portal lets you connect your bot(s) seamlessly text/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sms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to Skype, Slack, Facebook Messenger,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Kik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Office 365 mail and other popular services. Register, configure and publish.</a:t>
            </a:r>
          </a:p>
          <a:p>
            <a:endParaRPr lang="en-US" dirty="0"/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The Bot Directory is a public directory of all reviewed bots registered through the Developer Portal.</a:t>
            </a:r>
            <a:endParaRPr lang="en-US" dirty="0"/>
          </a:p>
          <a:p>
            <a:endParaRPr lang="en-US" dirty="0"/>
          </a:p>
          <a:p>
            <a:r>
              <a:rPr lang="en-US" dirty="0"/>
              <a:t>NB: Bot</a:t>
            </a:r>
            <a:r>
              <a:rPr lang="en-US" baseline="0" dirty="0"/>
              <a:t> builder and bot connector SDK now one in V3 of framework: </a:t>
            </a:r>
            <a:r>
              <a:rPr lang="en-US" dirty="0"/>
              <a:t>http://docs.botframework.com/en-us/support/upgrade-to-v3/#botbuilder-and-connector-are-now-one-sdk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259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SDKs infographic:</a:t>
            </a:r>
            <a:r>
              <a:rPr lang="en-US" baseline="0" dirty="0"/>
              <a:t> http://docs.botframework.com/en-us/images/faq-overview/bot_builder_sdk_july.png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Machine Learning, Analytics, &amp; Data Science Conference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31467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ADDEA-1593-4BF6-82FC-4D1690AE5C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12/8/2016 11:13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425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7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9" y="2473326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2657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557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04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3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363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3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342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24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- Blu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883947"/>
            <a:ext cx="10235966" cy="5125263"/>
          </a:xfrm>
        </p:spPr>
        <p:txBody>
          <a:bodyPr anchor="ctr" anchorCtr="0"/>
          <a:lstStyle>
            <a:lvl1pPr algn="l">
              <a:defRPr sz="5507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93826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4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29540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0292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8654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7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6"/>
            <a:ext cx="1831938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buildtour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78512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176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9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5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792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2016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de an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5"/>
            <a:ext cx="7114249" cy="9175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7" y="1221158"/>
            <a:ext cx="7114250" cy="1654271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 sz="183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 sz="16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42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7663525" y="0"/>
            <a:ext cx="4772949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013688" y="295275"/>
            <a:ext cx="4111875" cy="2162796"/>
          </a:xfrm>
        </p:spPr>
        <p:txBody>
          <a:bodyPr/>
          <a:lstStyle>
            <a:lvl1pPr marL="0" indent="0">
              <a:buNone/>
              <a:defRPr sz="3264">
                <a:solidFill>
                  <a:schemeClr val="bg1"/>
                </a:solidFill>
                <a:latin typeface="+mn-lt"/>
              </a:defRPr>
            </a:lvl1pPr>
            <a:lvl2pPr marL="342834" indent="0">
              <a:buNone/>
              <a:defRPr sz="1836">
                <a:solidFill>
                  <a:schemeClr val="bg1"/>
                </a:solidFill>
                <a:latin typeface="+mn-lt"/>
              </a:defRPr>
            </a:lvl2pPr>
            <a:lvl3pPr marL="571390" indent="0">
              <a:buNone/>
              <a:defRPr sz="1632">
                <a:solidFill>
                  <a:schemeClr val="bg1"/>
                </a:solidFill>
                <a:latin typeface="+mn-lt"/>
              </a:defRPr>
            </a:lvl3pPr>
            <a:lvl4pPr marL="799946" indent="0">
              <a:buNone/>
              <a:defRPr sz="1428">
                <a:solidFill>
                  <a:schemeClr val="bg1"/>
                </a:solidFill>
                <a:latin typeface="+mn-lt"/>
              </a:defRPr>
            </a:lvl4pPr>
            <a:lvl5pPr marL="1028502" indent="0">
              <a:buNone/>
              <a:defRPr sz="1428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5182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4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0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77789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4639" y="1211262"/>
            <a:ext cx="11887200" cy="209622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Footer Placeholder 6" hidden="1"/>
          <p:cNvSpPr txBox="1">
            <a:spLocks/>
          </p:cNvSpPr>
          <p:nvPr userDrawn="1"/>
        </p:nvSpPr>
        <p:spPr>
          <a:xfrm>
            <a:off x="9548684" y="6683657"/>
            <a:ext cx="2888962" cy="3108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16" dirty="0">
                <a:solidFill>
                  <a:srgbClr val="666666"/>
                </a:solidFill>
              </a:rPr>
              <a:t>MICROSOFT CONFIDENTIAL – For</a:t>
            </a:r>
            <a:r>
              <a:rPr lang="en-US" sz="816" baseline="0" dirty="0">
                <a:solidFill>
                  <a:srgbClr val="666666"/>
                </a:solidFill>
              </a:rPr>
              <a:t> Use Under NDA Only</a:t>
            </a:r>
            <a:endParaRPr lang="en-US" sz="816" dirty="0">
              <a:solidFill>
                <a:srgbClr val="66666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3" y="6355580"/>
            <a:ext cx="361094" cy="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8694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9" y="307622"/>
            <a:ext cx="365601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6"/>
            <a:ext cx="1930897" cy="63444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08912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8" t="16947" r="68" b="15692"/>
          <a:stretch/>
        </p:blipFill>
        <p:spPr>
          <a:xfrm>
            <a:off x="635" y="-635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7" y="2145699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1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79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47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9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3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25663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3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2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479425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880967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chemeClr val="tx1"/>
                    </a:gs>
                    <a:gs pos="43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0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2472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5610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14349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164481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8231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2896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03693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MUNK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38228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7581" y="6243965"/>
            <a:ext cx="1280160" cy="2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9406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24892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3178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8955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48325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6495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2171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76724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7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063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9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63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5476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237" y="3145040"/>
            <a:ext cx="3278492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5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89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4320" y="307608"/>
            <a:ext cx="5486718" cy="917575"/>
          </a:xfrm>
        </p:spPr>
        <p:txBody>
          <a:bodyPr/>
          <a:lstStyle>
            <a:lvl1pPr>
              <a:defRPr sz="5999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C:\Users\petern\AppData\Local\Temp\vmware-petern\VMwareDnD\9912bbd5\PPE_Logo_RGB_bootcamp_600x13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758" y="6287834"/>
            <a:ext cx="1877080" cy="40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2720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09" indent="0" algn="ctr">
              <a:buNone/>
              <a:defRPr sz="2040"/>
            </a:lvl2pPr>
            <a:lvl3pPr marL="932418" indent="0" algn="ctr">
              <a:buNone/>
              <a:defRPr sz="1836"/>
            </a:lvl3pPr>
            <a:lvl4pPr marL="1398627" indent="0" algn="ctr">
              <a:buNone/>
              <a:defRPr sz="1632"/>
            </a:lvl4pPr>
            <a:lvl5pPr marL="1864835" indent="0" algn="ctr">
              <a:buNone/>
              <a:defRPr sz="1632"/>
            </a:lvl5pPr>
            <a:lvl6pPr marL="2331044" indent="0" algn="ctr">
              <a:buNone/>
              <a:defRPr sz="1632"/>
            </a:lvl6pPr>
            <a:lvl7pPr marL="2797253" indent="0" algn="ctr">
              <a:buNone/>
              <a:defRPr sz="1632"/>
            </a:lvl7pPr>
            <a:lvl8pPr marL="3263461" indent="0" algn="ctr">
              <a:buNone/>
              <a:defRPr sz="1632"/>
            </a:lvl8pPr>
            <a:lvl9pPr marL="3729669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12/8/2016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sz="1836" kern="0" dirty="0">
                <a:solidFill>
                  <a:sysClr val="windowText" lastClr="000000"/>
                </a:solidFill>
              </a:rPr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42013056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33104" indent="-233104">
              <a:buSzPct val="110000"/>
              <a:buFont typeface="Segoe UI Light" panose="020B0502040204020203" pitchFamily="34" charset="0"/>
              <a:buChar char="•"/>
              <a:defRPr/>
            </a:lvl1pPr>
            <a:lvl2pPr marL="699313" indent="-233104">
              <a:buSzPct val="110000"/>
              <a:buFont typeface="Segoe UI Light" panose="020B0502040204020203" pitchFamily="34" charset="0"/>
              <a:buChar char="•"/>
              <a:defRPr/>
            </a:lvl2pPr>
            <a:lvl3pPr marL="1165522" indent="-233104">
              <a:buSzPct val="110000"/>
              <a:buFont typeface="Segoe UI Light" panose="020B0502040204020203" pitchFamily="34" charset="0"/>
              <a:buChar char="•"/>
              <a:defRPr/>
            </a:lvl3pPr>
            <a:lvl4pPr marL="1631731" indent="-233104">
              <a:buSzPct val="110000"/>
              <a:buFont typeface="Segoe UI Light" panose="020B0502040204020203" pitchFamily="34" charset="0"/>
              <a:buChar char="•"/>
              <a:defRPr/>
            </a:lvl4pPr>
            <a:lvl5pPr marL="2097939" indent="-233104">
              <a:buSzPct val="110000"/>
              <a:buFont typeface="Segoe UI Light" panose="020B0502040204020203" pitchFamily="34" charset="0"/>
              <a:buChar char="•"/>
              <a:defRPr/>
            </a:lvl5pPr>
          </a:lstStyle>
          <a:p>
            <a:pPr lvl="0"/>
            <a:r>
              <a:rPr lang="en-US" dirty="0"/>
              <a:t> 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  Third level</a:t>
            </a:r>
          </a:p>
          <a:p>
            <a:pPr lvl="3"/>
            <a:r>
              <a:rPr lang="en-US" dirty="0"/>
              <a:t>  Fourth level</a:t>
            </a:r>
          </a:p>
          <a:p>
            <a:pPr lvl="4"/>
            <a:r>
              <a:rPr lang="en-US" dirty="0"/>
              <a:t>  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12/8/2016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32418"/>
            <a:r>
              <a:rPr lang="en-US" sz="1836" kern="0" dirty="0"/>
              <a:t>https://aka.ms/odscbots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38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12/8/2016</a:t>
            </a:fld>
            <a:endParaRPr lang="en-US" ker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ker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32297280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6"/>
            <a:ext cx="10726460" cy="2909528"/>
          </a:xfrm>
        </p:spPr>
        <p:txBody>
          <a:bodyPr anchor="b"/>
          <a:lstStyle>
            <a:lvl1pPr>
              <a:defRPr sz="61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9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09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41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62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483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044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25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346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2966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12/8/2016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253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769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9135" y="1644171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12/8/2016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22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54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5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9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9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09" indent="0">
              <a:buNone/>
              <a:defRPr sz="2040" b="1"/>
            </a:lvl2pPr>
            <a:lvl3pPr marL="932418" indent="0">
              <a:buNone/>
              <a:defRPr sz="1836" b="1"/>
            </a:lvl3pPr>
            <a:lvl4pPr marL="1398627" indent="0">
              <a:buNone/>
              <a:defRPr sz="1632" b="1"/>
            </a:lvl4pPr>
            <a:lvl5pPr marL="1864835" indent="0">
              <a:buNone/>
              <a:defRPr sz="1632" b="1"/>
            </a:lvl5pPr>
            <a:lvl6pPr marL="2331044" indent="0">
              <a:buNone/>
              <a:defRPr sz="1632" b="1"/>
            </a:lvl6pPr>
            <a:lvl7pPr marL="2797253" indent="0">
              <a:buNone/>
              <a:defRPr sz="1632" b="1"/>
            </a:lvl7pPr>
            <a:lvl8pPr marL="3263461" indent="0">
              <a:buNone/>
              <a:defRPr sz="1632" b="1"/>
            </a:lvl8pPr>
            <a:lvl9pPr marL="3729669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12/8/2016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274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12/8/2016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779837" y="0"/>
            <a:ext cx="8656638" cy="699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" y="68263"/>
            <a:ext cx="3839230" cy="1351952"/>
          </a:xfrm>
        </p:spPr>
        <p:txBody>
          <a:bodyPr>
            <a:normAutofit/>
          </a:bodyPr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938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12/8/2016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4741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3" y="1007084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12/8/2016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380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9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87123" y="1007084"/>
            <a:ext cx="6295965" cy="4970646"/>
          </a:xfrm>
        </p:spPr>
        <p:txBody>
          <a:bodyPr anchor="t"/>
          <a:lstStyle>
            <a:lvl1pPr marL="0" indent="0">
              <a:buNone/>
              <a:defRPr sz="3264"/>
            </a:lvl1pPr>
            <a:lvl2pPr marL="466209" indent="0">
              <a:buNone/>
              <a:defRPr sz="2856"/>
            </a:lvl2pPr>
            <a:lvl3pPr marL="932418" indent="0">
              <a:buNone/>
              <a:defRPr sz="2448"/>
            </a:lvl3pPr>
            <a:lvl4pPr marL="1398627" indent="0">
              <a:buNone/>
              <a:defRPr sz="2040"/>
            </a:lvl4pPr>
            <a:lvl5pPr marL="1864835" indent="0">
              <a:buNone/>
              <a:defRPr sz="2040"/>
            </a:lvl5pPr>
            <a:lvl6pPr marL="2331044" indent="0">
              <a:buNone/>
              <a:defRPr sz="2040"/>
            </a:lvl6pPr>
            <a:lvl7pPr marL="2797253" indent="0">
              <a:buNone/>
              <a:defRPr sz="2040"/>
            </a:lvl7pPr>
            <a:lvl8pPr marL="3263461" indent="0">
              <a:buNone/>
              <a:defRPr sz="2040"/>
            </a:lvl8pPr>
            <a:lvl9pPr marL="3729669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9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09" indent="0">
              <a:buNone/>
              <a:defRPr sz="1428"/>
            </a:lvl2pPr>
            <a:lvl3pPr marL="932418" indent="0">
              <a:buNone/>
              <a:defRPr sz="1224"/>
            </a:lvl3pPr>
            <a:lvl4pPr marL="1398627" indent="0">
              <a:buNone/>
              <a:defRPr sz="1020"/>
            </a:lvl4pPr>
            <a:lvl5pPr marL="1864835" indent="0">
              <a:buNone/>
              <a:defRPr sz="1020"/>
            </a:lvl5pPr>
            <a:lvl6pPr marL="2331044" indent="0">
              <a:buNone/>
              <a:defRPr sz="1020"/>
            </a:lvl6pPr>
            <a:lvl7pPr marL="2797253" indent="0">
              <a:buNone/>
              <a:defRPr sz="1020"/>
            </a:lvl7pPr>
            <a:lvl8pPr marL="3263461" indent="0">
              <a:buNone/>
              <a:defRPr sz="1020"/>
            </a:lvl8pPr>
            <a:lvl9pPr marL="3729669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12/8/2016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426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12/8/2016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94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5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9" y="372395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sz="1836" kern="0" smtClean="0">
                <a:solidFill>
                  <a:sysClr val="windowText" lastClr="000000"/>
                </a:solidFill>
              </a:rPr>
              <a:pPr defTabSz="932418"/>
              <a:t>12/8/2016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sz="1836" kern="0" smtClean="0">
                <a:solidFill>
                  <a:sysClr val="windowText" lastClr="000000"/>
                </a:solidFill>
              </a:rPr>
              <a:pPr defTabSz="932418"/>
              <a:t>‹#›</a:t>
            </a:fld>
            <a:endParaRPr lang="en-US" sz="1836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6456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3237" y="1375012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1578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5705" y="3954459"/>
            <a:ext cx="9754430" cy="183038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5643" y="2117165"/>
            <a:ext cx="9754430" cy="1828800"/>
          </a:xfrm>
          <a:prstGeom prst="rect">
            <a:avLst/>
          </a:prstGeom>
          <a:noFill/>
        </p:spPr>
        <p:txBody>
          <a:bodyPr lIns="146304" tIns="91440" rIns="146304" bIns="91440" anchor="t" anchorCtr="0"/>
          <a:lstStyle>
            <a:lvl1pPr>
              <a:defRPr sz="7198" b="1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Freeform 13"/>
          <p:cNvSpPr>
            <a:spLocks noEditPoints="1"/>
          </p:cNvSpPr>
          <p:nvPr userDrawn="1"/>
        </p:nvSpPr>
        <p:spPr bwMode="auto">
          <a:xfrm>
            <a:off x="449553" y="479777"/>
            <a:ext cx="1242070" cy="546467"/>
          </a:xfrm>
          <a:custGeom>
            <a:avLst/>
            <a:gdLst>
              <a:gd name="T0" fmla="*/ 224 w 272"/>
              <a:gd name="T1" fmla="*/ 98 h 119"/>
              <a:gd name="T2" fmla="*/ 177 w 272"/>
              <a:gd name="T3" fmla="*/ 99 h 119"/>
              <a:gd name="T4" fmla="*/ 118 w 272"/>
              <a:gd name="T5" fmla="*/ 119 h 119"/>
              <a:gd name="T6" fmla="*/ 70 w 272"/>
              <a:gd name="T7" fmla="*/ 91 h 119"/>
              <a:gd name="T8" fmla="*/ 7 w 272"/>
              <a:gd name="T9" fmla="*/ 55 h 119"/>
              <a:gd name="T10" fmla="*/ 30 w 272"/>
              <a:gd name="T11" fmla="*/ 22 h 119"/>
              <a:gd name="T12" fmla="*/ 53 w 272"/>
              <a:gd name="T13" fmla="*/ 18 h 119"/>
              <a:gd name="T14" fmla="*/ 104 w 272"/>
              <a:gd name="T15" fmla="*/ 14 h 119"/>
              <a:gd name="T16" fmla="*/ 182 w 272"/>
              <a:gd name="T17" fmla="*/ 25 h 119"/>
              <a:gd name="T18" fmla="*/ 224 w 272"/>
              <a:gd name="T19" fmla="*/ 20 h 119"/>
              <a:gd name="T20" fmla="*/ 272 w 272"/>
              <a:gd name="T21" fmla="*/ 37 h 119"/>
              <a:gd name="T22" fmla="*/ 250 w 272"/>
              <a:gd name="T23" fmla="*/ 34 h 119"/>
              <a:gd name="T24" fmla="*/ 252 w 272"/>
              <a:gd name="T25" fmla="*/ 34 h 119"/>
              <a:gd name="T26" fmla="*/ 247 w 272"/>
              <a:gd name="T27" fmla="*/ 32 h 119"/>
              <a:gd name="T28" fmla="*/ 258 w 272"/>
              <a:gd name="T29" fmla="*/ 41 h 119"/>
              <a:gd name="T30" fmla="*/ 261 w 272"/>
              <a:gd name="T31" fmla="*/ 41 h 119"/>
              <a:gd name="T32" fmla="*/ 265 w 272"/>
              <a:gd name="T33" fmla="*/ 41 h 119"/>
              <a:gd name="T34" fmla="*/ 261 w 272"/>
              <a:gd name="T35" fmla="*/ 39 h 119"/>
              <a:gd name="T36" fmla="*/ 256 w 272"/>
              <a:gd name="T37" fmla="*/ 41 h 119"/>
              <a:gd name="T38" fmla="*/ 226 w 272"/>
              <a:gd name="T39" fmla="*/ 74 h 119"/>
              <a:gd name="T40" fmla="*/ 226 w 272"/>
              <a:gd name="T41" fmla="*/ 85 h 119"/>
              <a:gd name="T42" fmla="*/ 164 w 272"/>
              <a:gd name="T43" fmla="*/ 78 h 119"/>
              <a:gd name="T44" fmla="*/ 157 w 272"/>
              <a:gd name="T45" fmla="*/ 104 h 119"/>
              <a:gd name="T46" fmla="*/ 134 w 272"/>
              <a:gd name="T47" fmla="*/ 89 h 119"/>
              <a:gd name="T48" fmla="*/ 115 w 272"/>
              <a:gd name="T49" fmla="*/ 91 h 119"/>
              <a:gd name="T50" fmla="*/ 107 w 272"/>
              <a:gd name="T51" fmla="*/ 45 h 119"/>
              <a:gd name="T52" fmla="*/ 94 w 272"/>
              <a:gd name="T53" fmla="*/ 53 h 119"/>
              <a:gd name="T54" fmla="*/ 104 w 272"/>
              <a:gd name="T55" fmla="*/ 85 h 119"/>
              <a:gd name="T56" fmla="*/ 79 w 272"/>
              <a:gd name="T57" fmla="*/ 67 h 119"/>
              <a:gd name="T58" fmla="*/ 65 w 272"/>
              <a:gd name="T59" fmla="*/ 78 h 119"/>
              <a:gd name="T60" fmla="*/ 20 w 272"/>
              <a:gd name="T61" fmla="*/ 72 h 119"/>
              <a:gd name="T62" fmla="*/ 51 w 272"/>
              <a:gd name="T63" fmla="*/ 70 h 119"/>
              <a:gd name="T64" fmla="*/ 20 w 272"/>
              <a:gd name="T65" fmla="*/ 47 h 119"/>
              <a:gd name="T66" fmla="*/ 57 w 272"/>
              <a:gd name="T67" fmla="*/ 48 h 119"/>
              <a:gd name="T68" fmla="*/ 42 w 272"/>
              <a:gd name="T69" fmla="*/ 51 h 119"/>
              <a:gd name="T70" fmla="*/ 65 w 272"/>
              <a:gd name="T71" fmla="*/ 19 h 119"/>
              <a:gd name="T72" fmla="*/ 79 w 272"/>
              <a:gd name="T73" fmla="*/ 52 h 119"/>
              <a:gd name="T74" fmla="*/ 106 w 272"/>
              <a:gd name="T75" fmla="*/ 35 h 119"/>
              <a:gd name="T76" fmla="*/ 129 w 272"/>
              <a:gd name="T77" fmla="*/ 70 h 119"/>
              <a:gd name="T78" fmla="*/ 144 w 272"/>
              <a:gd name="T79" fmla="*/ 31 h 119"/>
              <a:gd name="T80" fmla="*/ 163 w 272"/>
              <a:gd name="T81" fmla="*/ 38 h 119"/>
              <a:gd name="T82" fmla="*/ 178 w 272"/>
              <a:gd name="T83" fmla="*/ 31 h 119"/>
              <a:gd name="T84" fmla="*/ 251 w 272"/>
              <a:gd name="T85" fmla="*/ 55 h 119"/>
              <a:gd name="T86" fmla="*/ 175 w 272"/>
              <a:gd name="T87" fmla="*/ 42 h 119"/>
              <a:gd name="T88" fmla="*/ 186 w 272"/>
              <a:gd name="T89" fmla="*/ 58 h 119"/>
              <a:gd name="T90" fmla="*/ 213 w 272"/>
              <a:gd name="T91" fmla="*/ 5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72" h="119">
                <a:moveTo>
                  <a:pt x="262" y="51"/>
                </a:moveTo>
                <a:cubicBezTo>
                  <a:pt x="263" y="54"/>
                  <a:pt x="263" y="56"/>
                  <a:pt x="263" y="59"/>
                </a:cubicBezTo>
                <a:cubicBezTo>
                  <a:pt x="263" y="81"/>
                  <a:pt x="245" y="98"/>
                  <a:pt x="224" y="98"/>
                </a:cubicBezTo>
                <a:cubicBezTo>
                  <a:pt x="216" y="98"/>
                  <a:pt x="208" y="96"/>
                  <a:pt x="202" y="91"/>
                </a:cubicBezTo>
                <a:cubicBezTo>
                  <a:pt x="196" y="96"/>
                  <a:pt x="189" y="99"/>
                  <a:pt x="181" y="99"/>
                </a:cubicBezTo>
                <a:cubicBezTo>
                  <a:pt x="180" y="99"/>
                  <a:pt x="178" y="99"/>
                  <a:pt x="177" y="99"/>
                </a:cubicBezTo>
                <a:cubicBezTo>
                  <a:pt x="175" y="108"/>
                  <a:pt x="167" y="115"/>
                  <a:pt x="157" y="115"/>
                </a:cubicBezTo>
                <a:cubicBezTo>
                  <a:pt x="149" y="115"/>
                  <a:pt x="143" y="111"/>
                  <a:pt x="139" y="104"/>
                </a:cubicBezTo>
                <a:cubicBezTo>
                  <a:pt x="136" y="113"/>
                  <a:pt x="128" y="119"/>
                  <a:pt x="118" y="119"/>
                </a:cubicBezTo>
                <a:cubicBezTo>
                  <a:pt x="108" y="119"/>
                  <a:pt x="100" y="113"/>
                  <a:pt x="97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85" y="104"/>
                  <a:pt x="76" y="99"/>
                  <a:pt x="70" y="91"/>
                </a:cubicBezTo>
                <a:cubicBezTo>
                  <a:pt x="63" y="96"/>
                  <a:pt x="55" y="98"/>
                  <a:pt x="47" y="98"/>
                </a:cubicBezTo>
                <a:cubicBezTo>
                  <a:pt x="25" y="98"/>
                  <a:pt x="7" y="81"/>
                  <a:pt x="7" y="58"/>
                </a:cubicBezTo>
                <a:cubicBezTo>
                  <a:pt x="7" y="57"/>
                  <a:pt x="7" y="56"/>
                  <a:pt x="7" y="55"/>
                </a:cubicBezTo>
                <a:cubicBezTo>
                  <a:pt x="3" y="51"/>
                  <a:pt x="0" y="46"/>
                  <a:pt x="0" y="40"/>
                </a:cubicBezTo>
                <a:cubicBezTo>
                  <a:pt x="0" y="29"/>
                  <a:pt x="9" y="20"/>
                  <a:pt x="21" y="20"/>
                </a:cubicBezTo>
                <a:cubicBezTo>
                  <a:pt x="24" y="20"/>
                  <a:pt x="27" y="21"/>
                  <a:pt x="30" y="22"/>
                </a:cubicBezTo>
                <a:cubicBezTo>
                  <a:pt x="35" y="20"/>
                  <a:pt x="41" y="18"/>
                  <a:pt x="47" y="18"/>
                </a:cubicBezTo>
                <a:cubicBezTo>
                  <a:pt x="49" y="18"/>
                  <a:pt x="51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8"/>
                  <a:pt x="61" y="0"/>
                  <a:pt x="71" y="0"/>
                </a:cubicBezTo>
                <a:cubicBezTo>
                  <a:pt x="81" y="0"/>
                  <a:pt x="89" y="8"/>
                  <a:pt x="90" y="18"/>
                </a:cubicBezTo>
                <a:cubicBezTo>
                  <a:pt x="94" y="16"/>
                  <a:pt x="99" y="14"/>
                  <a:pt x="104" y="14"/>
                </a:cubicBezTo>
                <a:cubicBezTo>
                  <a:pt x="112" y="14"/>
                  <a:pt x="119" y="17"/>
                  <a:pt x="124" y="23"/>
                </a:cubicBezTo>
                <a:cubicBezTo>
                  <a:pt x="130" y="14"/>
                  <a:pt x="141" y="8"/>
                  <a:pt x="152" y="8"/>
                </a:cubicBezTo>
                <a:cubicBezTo>
                  <a:pt x="165" y="8"/>
                  <a:pt x="176" y="15"/>
                  <a:pt x="182" y="25"/>
                </a:cubicBezTo>
                <a:cubicBezTo>
                  <a:pt x="184" y="24"/>
                  <a:pt x="187" y="23"/>
                  <a:pt x="191" y="23"/>
                </a:cubicBezTo>
                <a:cubicBezTo>
                  <a:pt x="195" y="23"/>
                  <a:pt x="199" y="24"/>
                  <a:pt x="201" y="27"/>
                </a:cubicBezTo>
                <a:cubicBezTo>
                  <a:pt x="208" y="23"/>
                  <a:pt x="215" y="20"/>
                  <a:pt x="224" y="20"/>
                </a:cubicBezTo>
                <a:cubicBezTo>
                  <a:pt x="232" y="20"/>
                  <a:pt x="240" y="23"/>
                  <a:pt x="246" y="27"/>
                </a:cubicBezTo>
                <a:cubicBezTo>
                  <a:pt x="249" y="24"/>
                  <a:pt x="253" y="22"/>
                  <a:pt x="257" y="22"/>
                </a:cubicBezTo>
                <a:cubicBezTo>
                  <a:pt x="265" y="22"/>
                  <a:pt x="272" y="29"/>
                  <a:pt x="272" y="37"/>
                </a:cubicBezTo>
                <a:cubicBezTo>
                  <a:pt x="272" y="44"/>
                  <a:pt x="268" y="49"/>
                  <a:pt x="262" y="51"/>
                </a:cubicBezTo>
                <a:close/>
                <a:moveTo>
                  <a:pt x="247" y="34"/>
                </a:moveTo>
                <a:cubicBezTo>
                  <a:pt x="250" y="34"/>
                  <a:pt x="250" y="34"/>
                  <a:pt x="250" y="34"/>
                </a:cubicBezTo>
                <a:cubicBezTo>
                  <a:pt x="250" y="41"/>
                  <a:pt x="250" y="41"/>
                  <a:pt x="250" y="41"/>
                </a:cubicBezTo>
                <a:cubicBezTo>
                  <a:pt x="252" y="41"/>
                  <a:pt x="252" y="41"/>
                  <a:pt x="252" y="41"/>
                </a:cubicBezTo>
                <a:cubicBezTo>
                  <a:pt x="252" y="34"/>
                  <a:pt x="252" y="34"/>
                  <a:pt x="252" y="34"/>
                </a:cubicBezTo>
                <a:cubicBezTo>
                  <a:pt x="255" y="34"/>
                  <a:pt x="255" y="34"/>
                  <a:pt x="255" y="34"/>
                </a:cubicBezTo>
                <a:cubicBezTo>
                  <a:pt x="255" y="32"/>
                  <a:pt x="255" y="32"/>
                  <a:pt x="255" y="32"/>
                </a:cubicBezTo>
                <a:cubicBezTo>
                  <a:pt x="247" y="32"/>
                  <a:pt x="247" y="32"/>
                  <a:pt x="247" y="32"/>
                </a:cubicBezTo>
                <a:cubicBezTo>
                  <a:pt x="247" y="34"/>
                  <a:pt x="247" y="34"/>
                  <a:pt x="247" y="34"/>
                </a:cubicBezTo>
                <a:moveTo>
                  <a:pt x="256" y="41"/>
                </a:moveTo>
                <a:cubicBezTo>
                  <a:pt x="258" y="41"/>
                  <a:pt x="258" y="41"/>
                  <a:pt x="258" y="41"/>
                </a:cubicBezTo>
                <a:cubicBezTo>
                  <a:pt x="258" y="35"/>
                  <a:pt x="258" y="35"/>
                  <a:pt x="258" y="35"/>
                </a:cubicBezTo>
                <a:cubicBezTo>
                  <a:pt x="260" y="41"/>
                  <a:pt x="260" y="41"/>
                  <a:pt x="260" y="41"/>
                </a:cubicBezTo>
                <a:cubicBezTo>
                  <a:pt x="261" y="41"/>
                  <a:pt x="261" y="41"/>
                  <a:pt x="261" y="41"/>
                </a:cubicBezTo>
                <a:cubicBezTo>
                  <a:pt x="264" y="35"/>
                  <a:pt x="264" y="35"/>
                  <a:pt x="264" y="35"/>
                </a:cubicBezTo>
                <a:cubicBezTo>
                  <a:pt x="264" y="41"/>
                  <a:pt x="264" y="41"/>
                  <a:pt x="264" y="41"/>
                </a:cubicBezTo>
                <a:cubicBezTo>
                  <a:pt x="265" y="41"/>
                  <a:pt x="265" y="41"/>
                  <a:pt x="265" y="41"/>
                </a:cubicBezTo>
                <a:cubicBezTo>
                  <a:pt x="265" y="32"/>
                  <a:pt x="265" y="32"/>
                  <a:pt x="265" y="32"/>
                </a:cubicBezTo>
                <a:cubicBezTo>
                  <a:pt x="263" y="32"/>
                  <a:pt x="263" y="32"/>
                  <a:pt x="263" y="32"/>
                </a:cubicBezTo>
                <a:cubicBezTo>
                  <a:pt x="261" y="39"/>
                  <a:pt x="261" y="39"/>
                  <a:pt x="261" y="39"/>
                </a:cubicBezTo>
                <a:cubicBezTo>
                  <a:pt x="259" y="32"/>
                  <a:pt x="259" y="32"/>
                  <a:pt x="259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41"/>
                </a:lnTo>
                <a:close/>
                <a:moveTo>
                  <a:pt x="245" y="61"/>
                </a:moveTo>
                <a:cubicBezTo>
                  <a:pt x="213" y="61"/>
                  <a:pt x="213" y="61"/>
                  <a:pt x="213" y="61"/>
                </a:cubicBezTo>
                <a:cubicBezTo>
                  <a:pt x="213" y="68"/>
                  <a:pt x="218" y="74"/>
                  <a:pt x="226" y="74"/>
                </a:cubicBezTo>
                <a:cubicBezTo>
                  <a:pt x="237" y="74"/>
                  <a:pt x="237" y="67"/>
                  <a:pt x="243" y="67"/>
                </a:cubicBezTo>
                <a:cubicBezTo>
                  <a:pt x="246" y="67"/>
                  <a:pt x="248" y="70"/>
                  <a:pt x="248" y="72"/>
                </a:cubicBezTo>
                <a:cubicBezTo>
                  <a:pt x="248" y="81"/>
                  <a:pt x="235" y="85"/>
                  <a:pt x="226" y="85"/>
                </a:cubicBezTo>
                <a:cubicBezTo>
                  <a:pt x="210" y="85"/>
                  <a:pt x="202" y="76"/>
                  <a:pt x="200" y="66"/>
                </a:cubicBezTo>
                <a:cubicBezTo>
                  <a:pt x="197" y="76"/>
                  <a:pt x="191" y="85"/>
                  <a:pt x="178" y="85"/>
                </a:cubicBezTo>
                <a:cubicBezTo>
                  <a:pt x="172" y="85"/>
                  <a:pt x="167" y="82"/>
                  <a:pt x="164" y="78"/>
                </a:cubicBezTo>
                <a:cubicBezTo>
                  <a:pt x="164" y="78"/>
                  <a:pt x="164" y="78"/>
                  <a:pt x="164" y="78"/>
                </a:cubicBezTo>
                <a:cubicBezTo>
                  <a:pt x="164" y="97"/>
                  <a:pt x="164" y="97"/>
                  <a:pt x="164" y="97"/>
                </a:cubicBezTo>
                <a:cubicBezTo>
                  <a:pt x="164" y="101"/>
                  <a:pt x="161" y="104"/>
                  <a:pt x="157" y="104"/>
                </a:cubicBezTo>
                <a:cubicBezTo>
                  <a:pt x="153" y="104"/>
                  <a:pt x="150" y="101"/>
                  <a:pt x="150" y="97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31" y="99"/>
                  <a:pt x="127" y="104"/>
                  <a:pt x="118" y="104"/>
                </a:cubicBezTo>
                <a:cubicBezTo>
                  <a:pt x="111" y="104"/>
                  <a:pt x="109" y="101"/>
                  <a:pt x="109" y="97"/>
                </a:cubicBezTo>
                <a:cubicBezTo>
                  <a:pt x="109" y="93"/>
                  <a:pt x="111" y="91"/>
                  <a:pt x="115" y="91"/>
                </a:cubicBezTo>
                <a:cubicBezTo>
                  <a:pt x="117" y="91"/>
                  <a:pt x="117" y="91"/>
                  <a:pt x="117" y="91"/>
                </a:cubicBezTo>
                <a:cubicBezTo>
                  <a:pt x="119" y="91"/>
                  <a:pt x="121" y="91"/>
                  <a:pt x="122" y="8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3"/>
                  <a:pt x="106" y="42"/>
                  <a:pt x="106" y="41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94" y="53"/>
                  <a:pt x="94" y="53"/>
                  <a:pt x="94" y="53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4"/>
                  <a:pt x="110" y="76"/>
                  <a:pt x="110" y="78"/>
                </a:cubicBezTo>
                <a:cubicBezTo>
                  <a:pt x="110" y="82"/>
                  <a:pt x="107" y="85"/>
                  <a:pt x="104" y="85"/>
                </a:cubicBezTo>
                <a:cubicBezTo>
                  <a:pt x="100" y="85"/>
                  <a:pt x="98" y="83"/>
                  <a:pt x="97" y="82"/>
                </a:cubicBezTo>
                <a:cubicBezTo>
                  <a:pt x="84" y="63"/>
                  <a:pt x="84" y="63"/>
                  <a:pt x="84" y="63"/>
                </a:cubicBezTo>
                <a:cubicBezTo>
                  <a:pt x="79" y="67"/>
                  <a:pt x="79" y="67"/>
                  <a:pt x="79" y="67"/>
                </a:cubicBezTo>
                <a:cubicBezTo>
                  <a:pt x="79" y="78"/>
                  <a:pt x="79" y="78"/>
                  <a:pt x="79" y="78"/>
                </a:cubicBezTo>
                <a:cubicBezTo>
                  <a:pt x="79" y="82"/>
                  <a:pt x="76" y="85"/>
                  <a:pt x="72" y="85"/>
                </a:cubicBezTo>
                <a:cubicBezTo>
                  <a:pt x="67" y="85"/>
                  <a:pt x="65" y="82"/>
                  <a:pt x="65" y="78"/>
                </a:cubicBezTo>
                <a:cubicBezTo>
                  <a:pt x="65" y="72"/>
                  <a:pt x="65" y="72"/>
                  <a:pt x="65" y="72"/>
                </a:cubicBezTo>
                <a:cubicBezTo>
                  <a:pt x="62" y="81"/>
                  <a:pt x="52" y="85"/>
                  <a:pt x="43" y="85"/>
                </a:cubicBezTo>
                <a:cubicBezTo>
                  <a:pt x="30" y="85"/>
                  <a:pt x="20" y="79"/>
                  <a:pt x="20" y="72"/>
                </a:cubicBezTo>
                <a:cubicBezTo>
                  <a:pt x="20" y="69"/>
                  <a:pt x="21" y="66"/>
                  <a:pt x="25" y="66"/>
                </a:cubicBezTo>
                <a:cubicBezTo>
                  <a:pt x="32" y="66"/>
                  <a:pt x="32" y="75"/>
                  <a:pt x="43" y="75"/>
                </a:cubicBezTo>
                <a:cubicBezTo>
                  <a:pt x="48" y="75"/>
                  <a:pt x="51" y="73"/>
                  <a:pt x="51" y="70"/>
                </a:cubicBezTo>
                <a:cubicBezTo>
                  <a:pt x="51" y="66"/>
                  <a:pt x="48" y="66"/>
                  <a:pt x="43" y="64"/>
                </a:cubicBezTo>
                <a:cubicBezTo>
                  <a:pt x="34" y="62"/>
                  <a:pt x="34" y="62"/>
                  <a:pt x="34" y="62"/>
                </a:cubicBezTo>
                <a:cubicBezTo>
                  <a:pt x="26" y="60"/>
                  <a:pt x="20" y="57"/>
                  <a:pt x="20" y="47"/>
                </a:cubicBezTo>
                <a:cubicBezTo>
                  <a:pt x="20" y="36"/>
                  <a:pt x="31" y="31"/>
                  <a:pt x="41" y="31"/>
                </a:cubicBezTo>
                <a:cubicBezTo>
                  <a:pt x="52" y="31"/>
                  <a:pt x="63" y="36"/>
                  <a:pt x="63" y="42"/>
                </a:cubicBezTo>
                <a:cubicBezTo>
                  <a:pt x="63" y="45"/>
                  <a:pt x="61" y="48"/>
                  <a:pt x="57" y="48"/>
                </a:cubicBezTo>
                <a:cubicBezTo>
                  <a:pt x="51" y="48"/>
                  <a:pt x="51" y="42"/>
                  <a:pt x="42" y="42"/>
                </a:cubicBezTo>
                <a:cubicBezTo>
                  <a:pt x="37" y="42"/>
                  <a:pt x="34" y="43"/>
                  <a:pt x="34" y="46"/>
                </a:cubicBezTo>
                <a:cubicBezTo>
                  <a:pt x="34" y="50"/>
                  <a:pt x="37" y="50"/>
                  <a:pt x="42" y="51"/>
                </a:cubicBezTo>
                <a:cubicBezTo>
                  <a:pt x="47" y="53"/>
                  <a:pt x="47" y="53"/>
                  <a:pt x="47" y="53"/>
                </a:cubicBezTo>
                <a:cubicBezTo>
                  <a:pt x="54" y="54"/>
                  <a:pt x="62" y="57"/>
                  <a:pt x="65" y="64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5"/>
                  <a:pt x="67" y="12"/>
                  <a:pt x="72" y="12"/>
                </a:cubicBezTo>
                <a:cubicBezTo>
                  <a:pt x="76" y="12"/>
                  <a:pt x="79" y="15"/>
                  <a:pt x="79" y="19"/>
                </a:cubicBezTo>
                <a:cubicBezTo>
                  <a:pt x="79" y="52"/>
                  <a:pt x="79" y="52"/>
                  <a:pt x="79" y="52"/>
                </a:cubicBezTo>
                <a:cubicBezTo>
                  <a:pt x="95" y="34"/>
                  <a:pt x="95" y="34"/>
                  <a:pt x="95" y="34"/>
                </a:cubicBezTo>
                <a:cubicBezTo>
                  <a:pt x="96" y="33"/>
                  <a:pt x="98" y="31"/>
                  <a:pt x="100" y="31"/>
                </a:cubicBezTo>
                <a:cubicBezTo>
                  <a:pt x="102" y="31"/>
                  <a:pt x="105" y="33"/>
                  <a:pt x="106" y="35"/>
                </a:cubicBezTo>
                <a:cubicBezTo>
                  <a:pt x="107" y="33"/>
                  <a:pt x="109" y="31"/>
                  <a:pt x="112" y="31"/>
                </a:cubicBezTo>
                <a:cubicBezTo>
                  <a:pt x="116" y="31"/>
                  <a:pt x="119" y="33"/>
                  <a:pt x="119" y="37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37" y="38"/>
                  <a:pt x="137" y="38"/>
                  <a:pt x="137" y="38"/>
                </a:cubicBezTo>
                <a:cubicBezTo>
                  <a:pt x="138" y="34"/>
                  <a:pt x="140" y="31"/>
                  <a:pt x="144" y="31"/>
                </a:cubicBezTo>
                <a:cubicBezTo>
                  <a:pt x="148" y="31"/>
                  <a:pt x="150" y="33"/>
                  <a:pt x="151" y="35"/>
                </a:cubicBezTo>
                <a:cubicBezTo>
                  <a:pt x="151" y="33"/>
                  <a:pt x="153" y="31"/>
                  <a:pt x="156" y="31"/>
                </a:cubicBezTo>
                <a:cubicBezTo>
                  <a:pt x="161" y="31"/>
                  <a:pt x="163" y="34"/>
                  <a:pt x="163" y="38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5" y="34"/>
                  <a:pt x="171" y="31"/>
                  <a:pt x="178" y="31"/>
                </a:cubicBezTo>
                <a:cubicBezTo>
                  <a:pt x="188" y="31"/>
                  <a:pt x="197" y="38"/>
                  <a:pt x="200" y="51"/>
                </a:cubicBezTo>
                <a:cubicBezTo>
                  <a:pt x="202" y="39"/>
                  <a:pt x="212" y="31"/>
                  <a:pt x="226" y="31"/>
                </a:cubicBezTo>
                <a:cubicBezTo>
                  <a:pt x="242" y="31"/>
                  <a:pt x="251" y="43"/>
                  <a:pt x="251" y="55"/>
                </a:cubicBezTo>
                <a:cubicBezTo>
                  <a:pt x="251" y="60"/>
                  <a:pt x="250" y="61"/>
                  <a:pt x="245" y="61"/>
                </a:cubicBezTo>
                <a:close/>
                <a:moveTo>
                  <a:pt x="186" y="58"/>
                </a:moveTo>
                <a:cubicBezTo>
                  <a:pt x="186" y="50"/>
                  <a:pt x="182" y="43"/>
                  <a:pt x="175" y="42"/>
                </a:cubicBezTo>
                <a:cubicBezTo>
                  <a:pt x="167" y="42"/>
                  <a:pt x="163" y="50"/>
                  <a:pt x="163" y="58"/>
                </a:cubicBezTo>
                <a:cubicBezTo>
                  <a:pt x="163" y="65"/>
                  <a:pt x="166" y="74"/>
                  <a:pt x="175" y="74"/>
                </a:cubicBezTo>
                <a:cubicBezTo>
                  <a:pt x="184" y="74"/>
                  <a:pt x="186" y="65"/>
                  <a:pt x="186" y="58"/>
                </a:cubicBezTo>
                <a:close/>
                <a:moveTo>
                  <a:pt x="238" y="53"/>
                </a:moveTo>
                <a:cubicBezTo>
                  <a:pt x="237" y="46"/>
                  <a:pt x="232" y="41"/>
                  <a:pt x="226" y="41"/>
                </a:cubicBezTo>
                <a:cubicBezTo>
                  <a:pt x="219" y="41"/>
                  <a:pt x="215" y="46"/>
                  <a:pt x="213" y="53"/>
                </a:cubicBezTo>
                <a:lnTo>
                  <a:pt x="238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2" rIns="91427" bIns="4571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4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79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76801" y="0"/>
            <a:ext cx="7589837" cy="69945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876801" y="0"/>
            <a:ext cx="7589837" cy="699452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1211263"/>
            <a:ext cx="8229536" cy="1828800"/>
          </a:xfrm>
          <a:solidFill>
            <a:schemeClr val="accent2"/>
          </a:solidFill>
        </p:spPr>
        <p:txBody>
          <a:bodyPr lIns="146304" tIns="91440" rIns="146304" bIns="91440" anchor="t" anchorCtr="0"/>
          <a:lstStyle>
            <a:lvl1pPr>
              <a:defRPr sz="5399" b="0" spc="-100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040064"/>
            <a:ext cx="8231188" cy="1142999"/>
          </a:xfrm>
          <a:solidFill>
            <a:schemeClr val="accent2"/>
          </a:solidFill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273050" y="4183063"/>
            <a:ext cx="8231188" cy="1219201"/>
          </a:xfrm>
          <a:solidFill>
            <a:schemeClr val="accent2"/>
          </a:solidFill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12/8/2016</a:t>
            </a:fld>
            <a:endParaRPr lang="en-US" ker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defTabSz="932418"/>
            <a:r>
              <a:rPr lang="en-US" kern="0"/>
              <a:t>https://aka.ms/odscbots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9510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852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b="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12/8/2016</a:t>
            </a:fld>
            <a:endParaRPr lang="en-US" ker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kern="0"/>
              <a:t>https://aka.ms/odscbots</a:t>
            </a:r>
            <a:endParaRPr lang="en-US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19731793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418"/>
            <a:fld id="{7E4C3AA8-5CC5-455F-9567-72E6AB2AEB6E}" type="datetimeFigureOut">
              <a:rPr lang="en-US" kern="0" smtClean="0"/>
              <a:pPr defTabSz="932418"/>
              <a:t>12/8/2016</a:t>
            </a:fld>
            <a:endParaRPr lang="en-US" ker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418"/>
            <a:r>
              <a:rPr lang="en-US" kern="0"/>
              <a:t>https://aka.ms/odscbots</a:t>
            </a:r>
            <a:endParaRPr lang="en-US" kern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19040206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332" y="6182441"/>
            <a:ext cx="1552931" cy="332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876801" y="0"/>
            <a:ext cx="7589837" cy="699452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4876801" y="0"/>
            <a:ext cx="7589837" cy="6994525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4237" y="2173554"/>
            <a:ext cx="3852302" cy="932603"/>
          </a:xfrm>
        </p:spPr>
        <p:txBody>
          <a:bodyPr>
            <a:normAutofit/>
          </a:bodyPr>
          <a:lstStyle>
            <a:lvl2pPr marL="466209" indent="0" algn="ctr">
              <a:buNone/>
              <a:defRPr sz="4896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08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6408" y="1820862"/>
            <a:ext cx="1107823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4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1474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9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4" y="-8395"/>
            <a:ext cx="955641" cy="5775361"/>
            <a:chOff x="12618967" y="-8396"/>
            <a:chExt cx="955641" cy="5775361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6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7" r:id="rId25"/>
    <p:sldLayoutId id="2147484328" r:id="rId26"/>
    <p:sldLayoutId id="2147484329" r:id="rId27"/>
    <p:sldLayoutId id="2147484331" r:id="rId28"/>
    <p:sldLayoutId id="2147484332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8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5" r:id="rId18"/>
    <p:sldLayoutId id="2147484356" r:id="rId19"/>
    <p:sldLayoutId id="2147484357" r:id="rId20"/>
    <p:sldLayoutId id="2147484358" r:id="rId21"/>
    <p:sldLayoutId id="2147484359" r:id="rId22"/>
    <p:sldLayoutId id="2147484360" r:id="rId23"/>
    <p:sldLayoutId id="2147484361" r:id="rId24"/>
    <p:sldLayoutId id="2147484362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6407" y="59573"/>
            <a:ext cx="1107823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407" y="1592262"/>
            <a:ext cx="1107823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3238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7E4C3AA8-5CC5-455F-9567-72E6AB2AEB6E}" type="datetimeFigureOut">
              <a:rPr lang="en-US" kern="0" smtClean="0"/>
              <a:pPr defTabSz="932418"/>
              <a:t>12/8/2016</a:t>
            </a:fld>
            <a:endParaRPr lang="en-US" ker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33065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fld id="{6BA20098-320B-459E-801E-54E5791438C8}" type="slidenum">
              <a:rPr lang="en-US" kern="0" smtClean="0"/>
              <a:pPr defTabSz="932418"/>
              <a:t>‹#›</a:t>
            </a:fld>
            <a:endParaRPr lang="en-US" ker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0837" y="6330655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32418"/>
            <a:r>
              <a:rPr lang="en-US" kern="0" dirty="0"/>
              <a:t>https://aka.ms/odscbots</a:t>
            </a:r>
          </a:p>
        </p:txBody>
      </p:sp>
    </p:spTree>
    <p:extLst>
      <p:ext uri="{BB962C8B-B14F-4D97-AF65-F5344CB8AC3E}">
        <p14:creationId xmlns:p14="http://schemas.microsoft.com/office/powerpoint/2010/main" val="316673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  <p:sldLayoutId id="2147484372" r:id="rId9"/>
    <p:sldLayoutId id="2147484373" r:id="rId10"/>
    <p:sldLayoutId id="2147484374" r:id="rId11"/>
    <p:sldLayoutId id="2147484375" r:id="rId12"/>
    <p:sldLayoutId id="2147484376" r:id="rId13"/>
    <p:sldLayoutId id="2147484377" r:id="rId14"/>
    <p:sldLayoutId id="2147484380" r:id="rId15"/>
    <p:sldLayoutId id="2147484381" r:id="rId16"/>
    <p:sldLayoutId id="2147484382" r:id="rId17"/>
    <p:sldLayoutId id="2147484384" r:id="rId18"/>
    <p:sldLayoutId id="2147484385" r:id="rId19"/>
  </p:sldLayoutIdLst>
  <p:txStyles>
    <p:titleStyle>
      <a:lvl1pPr algn="l" defTabSz="932418" rtl="0" eaLnBrk="1" latinLnBrk="0" hangingPunct="1">
        <a:lnSpc>
          <a:spcPct val="90000"/>
        </a:lnSpc>
        <a:spcBef>
          <a:spcPct val="0"/>
        </a:spcBef>
        <a:buNone/>
        <a:defRPr sz="4499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3104" indent="-233104" algn="l" defTabSz="932418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99313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65522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31731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9793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64149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357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6565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2774" indent="-233104" algn="l" defTabSz="932418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0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418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627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4835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044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253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3461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29669" algn="l" defTabSz="932418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Building Intelligent Applications using Bot Framework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Speaker: Anusua Trivedi</a:t>
            </a:r>
          </a:p>
        </p:txBody>
      </p:sp>
    </p:spTree>
    <p:extLst>
      <p:ext uri="{BB962C8B-B14F-4D97-AF65-F5344CB8AC3E}">
        <p14:creationId xmlns:p14="http://schemas.microsoft.com/office/powerpoint/2010/main" val="357444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6407" y="316510"/>
            <a:ext cx="11078230" cy="1351952"/>
          </a:xfrm>
        </p:spPr>
        <p:txBody>
          <a:bodyPr/>
          <a:lstStyle/>
          <a:p>
            <a:r>
              <a:rPr lang="en-US" dirty="0"/>
              <a:t>Developer Portal:  what registration does for you</a:t>
            </a:r>
          </a:p>
        </p:txBody>
      </p:sp>
      <p:sp>
        <p:nvSpPr>
          <p:cNvPr id="5" name="Left-Right Arrow 4"/>
          <p:cNvSpPr/>
          <p:nvPr/>
        </p:nvSpPr>
        <p:spPr bwMode="auto">
          <a:xfrm>
            <a:off x="4770437" y="2712634"/>
            <a:ext cx="3048000" cy="914400"/>
          </a:xfrm>
          <a:prstGeom prst="leftRightArrow">
            <a:avLst/>
          </a:prstGeom>
          <a:solidFill>
            <a:srgbClr val="FFC00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728" y="2274204"/>
            <a:ext cx="3568020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Your bot’s web service in the cloud</a:t>
            </a: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1007407" y="4368164"/>
            <a:ext cx="2896076" cy="1676400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51" y="4691945"/>
            <a:ext cx="1171575" cy="11699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637" y="4368164"/>
            <a:ext cx="1428750" cy="14287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935155" y="2274204"/>
            <a:ext cx="3921881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MS Bot Framework Connector</a:t>
            </a:r>
          </a:p>
        </p:txBody>
      </p:sp>
    </p:spTree>
    <p:extLst>
      <p:ext uri="{BB962C8B-B14F-4D97-AF65-F5344CB8AC3E}">
        <p14:creationId xmlns:p14="http://schemas.microsoft.com/office/powerpoint/2010/main" val="391068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Bot Directory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627200" y="1592532"/>
            <a:ext cx="5057713" cy="44373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Public Directory of Bot Framework Bots</a:t>
            </a:r>
          </a:p>
          <a:p>
            <a:pPr marL="0" indent="0">
              <a:buNone/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sz="3199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Discover, try, and add bots from here with no added configuration</a:t>
            </a:r>
          </a:p>
          <a:p>
            <a:pPr lvl="1"/>
            <a:r>
              <a:rPr lang="en-US" sz="3199" dirty="0">
                <a:latin typeface="Segoe UI Light" panose="020B0502040204020203" pitchFamily="34" charset="0"/>
                <a:cs typeface="Segoe UI Light" panose="020B0502040204020203" pitchFamily="34" charset="0"/>
              </a:rPr>
              <a:t>Bots are public at developer discretion; must be reviewed</a:t>
            </a:r>
          </a:p>
          <a:p>
            <a:pPr lvl="1"/>
            <a:r>
              <a:rPr lang="en-US" sz="3199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Searchable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45" y="1411822"/>
            <a:ext cx="6714490" cy="461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0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BF Emulator to test a Bot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6425" y="1870405"/>
            <a:ext cx="5284788" cy="398555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New</a:t>
            </a:r>
            <a:r>
              <a:rPr lang="en-US" dirty="0"/>
              <a:t> Support for Mac, Linux and Windows</a:t>
            </a:r>
          </a:p>
          <a:p>
            <a:r>
              <a:rPr lang="en-US" b="1" dirty="0"/>
              <a:t>New</a:t>
            </a:r>
            <a:r>
              <a:rPr lang="en-US" dirty="0"/>
              <a:t> All the Bot Framework card types are supported</a:t>
            </a:r>
          </a:p>
          <a:p>
            <a:r>
              <a:rPr lang="en-US" b="1" dirty="0"/>
              <a:t>New</a:t>
            </a:r>
            <a:r>
              <a:rPr lang="en-US" dirty="0"/>
              <a:t> Save multiple profiles for when you’re working online and off</a:t>
            </a:r>
          </a:p>
          <a:p>
            <a:r>
              <a:rPr lang="en-US" b="1" dirty="0"/>
              <a:t>New</a:t>
            </a:r>
            <a:r>
              <a:rPr lang="en-US" dirty="0"/>
              <a:t> Simplifies configuration when you’re working with </a:t>
            </a:r>
            <a:r>
              <a:rPr lang="en-US" dirty="0" err="1"/>
              <a:t>ngrok</a:t>
            </a:r>
            <a:endParaRPr lang="en-US" dirty="0"/>
          </a:p>
          <a:p>
            <a:r>
              <a:rPr lang="en-US" b="1" dirty="0"/>
              <a:t>New</a:t>
            </a:r>
            <a:r>
              <a:rPr lang="en-US" dirty="0"/>
              <a:t> Uses the webchat control for higher fidelity layout and consistency with the webchat experience</a:t>
            </a:r>
          </a:p>
        </p:txBody>
      </p:sp>
    </p:spTree>
    <p:extLst>
      <p:ext uri="{BB962C8B-B14F-4D97-AF65-F5344CB8AC3E}">
        <p14:creationId xmlns:p14="http://schemas.microsoft.com/office/powerpoint/2010/main" val="11322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channels</a:t>
            </a:r>
          </a:p>
        </p:txBody>
      </p:sp>
    </p:spTree>
    <p:extLst>
      <p:ext uri="{BB962C8B-B14F-4D97-AF65-F5344CB8AC3E}">
        <p14:creationId xmlns:p14="http://schemas.microsoft.com/office/powerpoint/2010/main" val="23829575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channel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/>
              <a:t>Skype is added by default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Instructions are laid out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70"/>
          <a:stretch/>
        </p:blipFill>
        <p:spPr>
          <a:xfrm>
            <a:off x="473074" y="2726964"/>
            <a:ext cx="1934230" cy="39494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22" y="1411525"/>
            <a:ext cx="6277715" cy="49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96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a Bot in the Developer’s Portal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021" y="1212849"/>
            <a:ext cx="7162800" cy="546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28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Skype channel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574099"/>
            <a:ext cx="6891337" cy="54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0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channel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7" y="1411525"/>
            <a:ext cx="10058400" cy="49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3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84237" y="2887662"/>
            <a:ext cx="11078230" cy="1351952"/>
          </a:xfrm>
        </p:spPr>
        <p:txBody>
          <a:bodyPr/>
          <a:lstStyle/>
          <a:p>
            <a:pPr algn="ctr"/>
            <a:r>
              <a:rPr lang="en-US" dirty="0"/>
              <a:t>How to make BOTs smarter?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37" y="969"/>
            <a:ext cx="2332038" cy="233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4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99237" y="1965653"/>
            <a:ext cx="1027604" cy="150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38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1111" t="15556" r="25926" b="31532"/>
          <a:stretch/>
        </p:blipFill>
        <p:spPr>
          <a:xfrm>
            <a:off x="3189053" y="1598400"/>
            <a:ext cx="1136069" cy="932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bot is not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9939" y="1276220"/>
            <a:ext cx="1874298" cy="1715653"/>
            <a:chOff x="8656637" y="1411525"/>
            <a:chExt cx="1981200" cy="1933337"/>
          </a:xfrm>
        </p:grpSpPr>
        <p:sp>
          <p:nvSpPr>
            <p:cNvPr id="10" name="Oval 9"/>
            <p:cNvSpPr/>
            <p:nvPr/>
          </p:nvSpPr>
          <p:spPr>
            <a:xfrm>
              <a:off x="8656637" y="1411525"/>
              <a:ext cx="1981200" cy="193333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10" idx="7"/>
              <a:endCxn id="10" idx="3"/>
            </p:cNvCxnSpPr>
            <p:nvPr/>
          </p:nvCxnSpPr>
          <p:spPr>
            <a:xfrm flipH="1">
              <a:off x="8946777" y="1694656"/>
              <a:ext cx="1400920" cy="1367075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227" r="30476" b="7117"/>
          <a:stretch/>
        </p:blipFill>
        <p:spPr>
          <a:xfrm>
            <a:off x="7604271" y="2831527"/>
            <a:ext cx="1052366" cy="140756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317" t="21460" r="24465" b="25751"/>
          <a:stretch/>
        </p:blipFill>
        <p:spPr>
          <a:xfrm>
            <a:off x="8734392" y="3299969"/>
            <a:ext cx="1400928" cy="92642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74" t="20000" r="45185" b="24502"/>
          <a:stretch/>
        </p:blipFill>
        <p:spPr>
          <a:xfrm>
            <a:off x="10213075" y="2839257"/>
            <a:ext cx="1163072" cy="139983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32963" t="20555" r="35926" b="14444"/>
          <a:stretch/>
        </p:blipFill>
        <p:spPr>
          <a:xfrm>
            <a:off x="5723240" y="4945062"/>
            <a:ext cx="1094154" cy="152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402" y="3486844"/>
            <a:ext cx="68989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It’s not natural language processing only</a:t>
            </a:r>
          </a:p>
          <a:p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26407" y="5168453"/>
            <a:ext cx="46209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It’s not text interfaces only</a:t>
            </a: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39565" y="1598400"/>
            <a:ext cx="17766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It’s not AI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126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bot?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5589" y="2430462"/>
            <a:ext cx="7999865" cy="131221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14224">
              <a:lnSpc>
                <a:spcPct val="90000"/>
              </a:lnSpc>
              <a:spcAft>
                <a:spcPts val="600"/>
              </a:spcAft>
            </a:pPr>
            <a:r>
              <a:rPr lang="en-US" sz="3599" kern="0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Simply put, a bot is an </a:t>
            </a:r>
            <a:r>
              <a:rPr lang="en-US" sz="3599" b="1" kern="0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application</a:t>
            </a:r>
            <a:r>
              <a:rPr lang="en-US" sz="3599" kern="0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that performs an automated task.  That’s it.</a:t>
            </a:r>
            <a:endParaRPr lang="en-US" sz="3599" kern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659" y="4030662"/>
            <a:ext cx="2545724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7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bots are there?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18265" y="1668722"/>
            <a:ext cx="7999865" cy="2510901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marL="571390" indent="-571390" defTabSz="914224">
              <a:buFont typeface="Arial" panose="020B0604020202020204" pitchFamily="34" charset="0"/>
              <a:buChar char="•"/>
            </a:pPr>
            <a:r>
              <a:rPr lang="en-US" sz="3599" kern="0" dirty="0" err="1">
                <a:solidFill>
                  <a:sysClr val="windowText" lastClr="000000"/>
                </a:solidFill>
              </a:rPr>
              <a:t>Notifiers</a:t>
            </a:r>
            <a:endParaRPr lang="en-US" sz="3599" kern="0" dirty="0">
              <a:solidFill>
                <a:sysClr val="windowText" lastClr="000000"/>
              </a:solidFill>
            </a:endParaRPr>
          </a:p>
          <a:p>
            <a:pPr marL="571390" indent="-571390" defTabSz="914224">
              <a:buFont typeface="Arial" panose="020B0604020202020204" pitchFamily="34" charset="0"/>
              <a:buChar char="•"/>
            </a:pPr>
            <a:r>
              <a:rPr lang="en-US" sz="3599" kern="0" dirty="0">
                <a:solidFill>
                  <a:sysClr val="windowText" lastClr="000000"/>
                </a:solidFill>
              </a:rPr>
              <a:t>Reactors</a:t>
            </a:r>
          </a:p>
          <a:p>
            <a:pPr marL="571390" indent="-571390" defTabSz="914224">
              <a:buFont typeface="Arial" panose="020B0604020202020204" pitchFamily="34" charset="0"/>
              <a:buChar char="•"/>
            </a:pPr>
            <a:r>
              <a:rPr lang="en-US" sz="3599" kern="0" dirty="0">
                <a:solidFill>
                  <a:sysClr val="windowText" lastClr="000000"/>
                </a:solidFill>
              </a:rPr>
              <a:t>Responders</a:t>
            </a:r>
          </a:p>
          <a:p>
            <a:pPr marL="571390" indent="-571390" defTabSz="914224">
              <a:buFont typeface="Arial" panose="020B0604020202020204" pitchFamily="34" charset="0"/>
              <a:buChar char="•"/>
            </a:pPr>
            <a:r>
              <a:rPr lang="en-US" sz="3599" kern="0" dirty="0">
                <a:solidFill>
                  <a:sysClr val="windowText" lastClr="000000"/>
                </a:solidFill>
              </a:rPr>
              <a:t>Conversationalist</a:t>
            </a:r>
          </a:p>
        </p:txBody>
      </p:sp>
      <p:sp>
        <p:nvSpPr>
          <p:cNvPr id="5" name="Down Arrow 4"/>
          <p:cNvSpPr/>
          <p:nvPr/>
        </p:nvSpPr>
        <p:spPr bwMode="auto">
          <a:xfrm>
            <a:off x="1282692" y="1982609"/>
            <a:ext cx="1295216" cy="4418973"/>
          </a:xfrm>
          <a:prstGeom prst="downArrow">
            <a:avLst/>
          </a:prstGeom>
          <a:solidFill>
            <a:srgbClr val="FF939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516778" y="3627254"/>
            <a:ext cx="2556796" cy="803817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14224">
              <a:lnSpc>
                <a:spcPct val="90000"/>
              </a:lnSpc>
              <a:spcAft>
                <a:spcPts val="600"/>
              </a:spcAft>
            </a:pPr>
            <a:r>
              <a:rPr lang="en-US" sz="3599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304515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 life cycle</a:t>
            </a:r>
            <a:br>
              <a:rPr lang="en-US" dirty="0"/>
            </a:b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5628872" y="754716"/>
            <a:ext cx="1819020" cy="1819020"/>
          </a:xfrm>
          <a:custGeom>
            <a:avLst/>
            <a:gdLst>
              <a:gd name="connsiteX0" fmla="*/ 0 w 1819020"/>
              <a:gd name="connsiteY0" fmla="*/ 909510 h 1819020"/>
              <a:gd name="connsiteX1" fmla="*/ 909510 w 1819020"/>
              <a:gd name="connsiteY1" fmla="*/ 0 h 1819020"/>
              <a:gd name="connsiteX2" fmla="*/ 1819020 w 1819020"/>
              <a:gd name="connsiteY2" fmla="*/ 909510 h 1819020"/>
              <a:gd name="connsiteX3" fmla="*/ 909510 w 1819020"/>
              <a:gd name="connsiteY3" fmla="*/ 1819020 h 1819020"/>
              <a:gd name="connsiteX4" fmla="*/ 0 w 1819020"/>
              <a:gd name="connsiteY4" fmla="*/ 909510 h 181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020" h="1819020">
                <a:moveTo>
                  <a:pt x="0" y="909510"/>
                </a:moveTo>
                <a:cubicBezTo>
                  <a:pt x="0" y="407201"/>
                  <a:pt x="407201" y="0"/>
                  <a:pt x="909510" y="0"/>
                </a:cubicBezTo>
                <a:cubicBezTo>
                  <a:pt x="1411819" y="0"/>
                  <a:pt x="1819020" y="407201"/>
                  <a:pt x="1819020" y="909510"/>
                </a:cubicBezTo>
                <a:cubicBezTo>
                  <a:pt x="1819020" y="1411819"/>
                  <a:pt x="1411819" y="1819020"/>
                  <a:pt x="909510" y="1819020"/>
                </a:cubicBezTo>
                <a:cubicBezTo>
                  <a:pt x="407201" y="1819020"/>
                  <a:pt x="0" y="1411819"/>
                  <a:pt x="0" y="90951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4329" tIns="294329" rIns="294329" bIns="29432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1. Tangible problem</a:t>
            </a:r>
          </a:p>
        </p:txBody>
      </p:sp>
      <p:sp>
        <p:nvSpPr>
          <p:cNvPr id="6" name="Freeform 5"/>
          <p:cNvSpPr/>
          <p:nvPr/>
        </p:nvSpPr>
        <p:spPr>
          <a:xfrm rot="2160000">
            <a:off x="7390096" y="2151271"/>
            <a:ext cx="482278" cy="613919"/>
          </a:xfrm>
          <a:custGeom>
            <a:avLst/>
            <a:gdLst>
              <a:gd name="connsiteX0" fmla="*/ 0 w 482278"/>
              <a:gd name="connsiteY0" fmla="*/ 122784 h 613919"/>
              <a:gd name="connsiteX1" fmla="*/ 241139 w 482278"/>
              <a:gd name="connsiteY1" fmla="*/ 122784 h 613919"/>
              <a:gd name="connsiteX2" fmla="*/ 241139 w 482278"/>
              <a:gd name="connsiteY2" fmla="*/ 0 h 613919"/>
              <a:gd name="connsiteX3" fmla="*/ 482278 w 482278"/>
              <a:gd name="connsiteY3" fmla="*/ 306960 h 613919"/>
              <a:gd name="connsiteX4" fmla="*/ 241139 w 482278"/>
              <a:gd name="connsiteY4" fmla="*/ 613919 h 613919"/>
              <a:gd name="connsiteX5" fmla="*/ 241139 w 482278"/>
              <a:gd name="connsiteY5" fmla="*/ 491135 h 613919"/>
              <a:gd name="connsiteX6" fmla="*/ 0 w 482278"/>
              <a:gd name="connsiteY6" fmla="*/ 491135 h 613919"/>
              <a:gd name="connsiteX7" fmla="*/ 0 w 482278"/>
              <a:gd name="connsiteY7" fmla="*/ 122784 h 613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278" h="613919">
                <a:moveTo>
                  <a:pt x="0" y="122784"/>
                </a:moveTo>
                <a:lnTo>
                  <a:pt x="241139" y="122784"/>
                </a:lnTo>
                <a:lnTo>
                  <a:pt x="241139" y="0"/>
                </a:lnTo>
                <a:lnTo>
                  <a:pt x="482278" y="306960"/>
                </a:lnTo>
                <a:lnTo>
                  <a:pt x="241139" y="613919"/>
                </a:lnTo>
                <a:lnTo>
                  <a:pt x="241139" y="491135"/>
                </a:lnTo>
                <a:lnTo>
                  <a:pt x="0" y="491135"/>
                </a:lnTo>
                <a:lnTo>
                  <a:pt x="0" y="12278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22784" rIns="144682" bIns="122783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7" name="Freeform 6"/>
          <p:cNvSpPr/>
          <p:nvPr/>
        </p:nvSpPr>
        <p:spPr>
          <a:xfrm>
            <a:off x="7836663" y="2358770"/>
            <a:ext cx="1819020" cy="1819020"/>
          </a:xfrm>
          <a:custGeom>
            <a:avLst/>
            <a:gdLst>
              <a:gd name="connsiteX0" fmla="*/ 0 w 1819020"/>
              <a:gd name="connsiteY0" fmla="*/ 909510 h 1819020"/>
              <a:gd name="connsiteX1" fmla="*/ 909510 w 1819020"/>
              <a:gd name="connsiteY1" fmla="*/ 0 h 1819020"/>
              <a:gd name="connsiteX2" fmla="*/ 1819020 w 1819020"/>
              <a:gd name="connsiteY2" fmla="*/ 909510 h 1819020"/>
              <a:gd name="connsiteX3" fmla="*/ 909510 w 1819020"/>
              <a:gd name="connsiteY3" fmla="*/ 1819020 h 1819020"/>
              <a:gd name="connsiteX4" fmla="*/ 0 w 1819020"/>
              <a:gd name="connsiteY4" fmla="*/ 909510 h 181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020" h="1819020">
                <a:moveTo>
                  <a:pt x="0" y="909510"/>
                </a:moveTo>
                <a:cubicBezTo>
                  <a:pt x="0" y="407201"/>
                  <a:pt x="407201" y="0"/>
                  <a:pt x="909510" y="0"/>
                </a:cubicBezTo>
                <a:cubicBezTo>
                  <a:pt x="1411819" y="0"/>
                  <a:pt x="1819020" y="407201"/>
                  <a:pt x="1819020" y="909510"/>
                </a:cubicBezTo>
                <a:cubicBezTo>
                  <a:pt x="1819020" y="1411819"/>
                  <a:pt x="1411819" y="1819020"/>
                  <a:pt x="909510" y="1819020"/>
                </a:cubicBezTo>
                <a:cubicBezTo>
                  <a:pt x="407201" y="1819020"/>
                  <a:pt x="0" y="1411819"/>
                  <a:pt x="0" y="90951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4329" tIns="294329" rIns="294329" bIns="29432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2. Ask: How is bot better way</a:t>
            </a:r>
          </a:p>
        </p:txBody>
      </p:sp>
      <p:sp>
        <p:nvSpPr>
          <p:cNvPr id="8" name="Freeform 7"/>
          <p:cNvSpPr/>
          <p:nvPr/>
        </p:nvSpPr>
        <p:spPr>
          <a:xfrm rot="17280000">
            <a:off x="8087601" y="4246046"/>
            <a:ext cx="482279" cy="613919"/>
          </a:xfrm>
          <a:custGeom>
            <a:avLst/>
            <a:gdLst>
              <a:gd name="connsiteX0" fmla="*/ 0 w 482278"/>
              <a:gd name="connsiteY0" fmla="*/ 122784 h 613919"/>
              <a:gd name="connsiteX1" fmla="*/ 241139 w 482278"/>
              <a:gd name="connsiteY1" fmla="*/ 122784 h 613919"/>
              <a:gd name="connsiteX2" fmla="*/ 241139 w 482278"/>
              <a:gd name="connsiteY2" fmla="*/ 0 h 613919"/>
              <a:gd name="connsiteX3" fmla="*/ 482278 w 482278"/>
              <a:gd name="connsiteY3" fmla="*/ 306960 h 613919"/>
              <a:gd name="connsiteX4" fmla="*/ 241139 w 482278"/>
              <a:gd name="connsiteY4" fmla="*/ 613919 h 613919"/>
              <a:gd name="connsiteX5" fmla="*/ 241139 w 482278"/>
              <a:gd name="connsiteY5" fmla="*/ 491135 h 613919"/>
              <a:gd name="connsiteX6" fmla="*/ 0 w 482278"/>
              <a:gd name="connsiteY6" fmla="*/ 491135 h 613919"/>
              <a:gd name="connsiteX7" fmla="*/ 0 w 482278"/>
              <a:gd name="connsiteY7" fmla="*/ 122784 h 613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278" h="613919">
                <a:moveTo>
                  <a:pt x="482278" y="491135"/>
                </a:moveTo>
                <a:lnTo>
                  <a:pt x="241139" y="491135"/>
                </a:lnTo>
                <a:lnTo>
                  <a:pt x="241139" y="613919"/>
                </a:lnTo>
                <a:lnTo>
                  <a:pt x="0" y="306959"/>
                </a:lnTo>
                <a:lnTo>
                  <a:pt x="241139" y="0"/>
                </a:lnTo>
                <a:lnTo>
                  <a:pt x="241139" y="122784"/>
                </a:lnTo>
                <a:lnTo>
                  <a:pt x="482278" y="122784"/>
                </a:lnTo>
                <a:lnTo>
                  <a:pt x="482278" y="49113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682" tIns="122783" rIns="1" bIns="122784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9" name="Freeform 8"/>
          <p:cNvSpPr/>
          <p:nvPr/>
        </p:nvSpPr>
        <p:spPr>
          <a:xfrm>
            <a:off x="6993362" y="4954184"/>
            <a:ext cx="1819020" cy="1819020"/>
          </a:xfrm>
          <a:custGeom>
            <a:avLst/>
            <a:gdLst>
              <a:gd name="connsiteX0" fmla="*/ 0 w 1819020"/>
              <a:gd name="connsiteY0" fmla="*/ 909510 h 1819020"/>
              <a:gd name="connsiteX1" fmla="*/ 909510 w 1819020"/>
              <a:gd name="connsiteY1" fmla="*/ 0 h 1819020"/>
              <a:gd name="connsiteX2" fmla="*/ 1819020 w 1819020"/>
              <a:gd name="connsiteY2" fmla="*/ 909510 h 1819020"/>
              <a:gd name="connsiteX3" fmla="*/ 909510 w 1819020"/>
              <a:gd name="connsiteY3" fmla="*/ 1819020 h 1819020"/>
              <a:gd name="connsiteX4" fmla="*/ 0 w 1819020"/>
              <a:gd name="connsiteY4" fmla="*/ 909510 h 181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020" h="1819020">
                <a:moveTo>
                  <a:pt x="0" y="909510"/>
                </a:moveTo>
                <a:cubicBezTo>
                  <a:pt x="0" y="407201"/>
                  <a:pt x="407201" y="0"/>
                  <a:pt x="909510" y="0"/>
                </a:cubicBezTo>
                <a:cubicBezTo>
                  <a:pt x="1411819" y="0"/>
                  <a:pt x="1819020" y="407201"/>
                  <a:pt x="1819020" y="909510"/>
                </a:cubicBezTo>
                <a:cubicBezTo>
                  <a:pt x="1819020" y="1411819"/>
                  <a:pt x="1411819" y="1819020"/>
                  <a:pt x="909510" y="1819020"/>
                </a:cubicBezTo>
                <a:cubicBezTo>
                  <a:pt x="407201" y="1819020"/>
                  <a:pt x="0" y="1411819"/>
                  <a:pt x="0" y="90951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4329" tIns="294329" rIns="294329" bIns="29432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3.  Get around heavy use of NLP</a:t>
            </a:r>
          </a:p>
        </p:txBody>
      </p:sp>
      <p:sp>
        <p:nvSpPr>
          <p:cNvPr id="10" name="Freeform 9"/>
          <p:cNvSpPr/>
          <p:nvPr/>
        </p:nvSpPr>
        <p:spPr>
          <a:xfrm>
            <a:off x="6310892" y="5556734"/>
            <a:ext cx="482279" cy="613920"/>
          </a:xfrm>
          <a:custGeom>
            <a:avLst/>
            <a:gdLst>
              <a:gd name="connsiteX0" fmla="*/ 0 w 482278"/>
              <a:gd name="connsiteY0" fmla="*/ 122784 h 613919"/>
              <a:gd name="connsiteX1" fmla="*/ 241139 w 482278"/>
              <a:gd name="connsiteY1" fmla="*/ 122784 h 613919"/>
              <a:gd name="connsiteX2" fmla="*/ 241139 w 482278"/>
              <a:gd name="connsiteY2" fmla="*/ 0 h 613919"/>
              <a:gd name="connsiteX3" fmla="*/ 482278 w 482278"/>
              <a:gd name="connsiteY3" fmla="*/ 306960 h 613919"/>
              <a:gd name="connsiteX4" fmla="*/ 241139 w 482278"/>
              <a:gd name="connsiteY4" fmla="*/ 613919 h 613919"/>
              <a:gd name="connsiteX5" fmla="*/ 241139 w 482278"/>
              <a:gd name="connsiteY5" fmla="*/ 491135 h 613919"/>
              <a:gd name="connsiteX6" fmla="*/ 0 w 482278"/>
              <a:gd name="connsiteY6" fmla="*/ 491135 h 613919"/>
              <a:gd name="connsiteX7" fmla="*/ 0 w 482278"/>
              <a:gd name="connsiteY7" fmla="*/ 122784 h 613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278" h="613919">
                <a:moveTo>
                  <a:pt x="482278" y="491135"/>
                </a:moveTo>
                <a:lnTo>
                  <a:pt x="241139" y="491135"/>
                </a:lnTo>
                <a:lnTo>
                  <a:pt x="241139" y="613919"/>
                </a:lnTo>
                <a:lnTo>
                  <a:pt x="0" y="306959"/>
                </a:lnTo>
                <a:lnTo>
                  <a:pt x="241139" y="0"/>
                </a:lnTo>
                <a:lnTo>
                  <a:pt x="241139" y="122784"/>
                </a:lnTo>
                <a:lnTo>
                  <a:pt x="482278" y="122784"/>
                </a:lnTo>
                <a:lnTo>
                  <a:pt x="482278" y="49113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683" tIns="122785" rIns="1" bIns="122784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1" name="Freeform 10"/>
          <p:cNvSpPr/>
          <p:nvPr/>
        </p:nvSpPr>
        <p:spPr>
          <a:xfrm>
            <a:off x="4264382" y="4954184"/>
            <a:ext cx="1819020" cy="1819020"/>
          </a:xfrm>
          <a:custGeom>
            <a:avLst/>
            <a:gdLst>
              <a:gd name="connsiteX0" fmla="*/ 0 w 1819020"/>
              <a:gd name="connsiteY0" fmla="*/ 909510 h 1819020"/>
              <a:gd name="connsiteX1" fmla="*/ 909510 w 1819020"/>
              <a:gd name="connsiteY1" fmla="*/ 0 h 1819020"/>
              <a:gd name="connsiteX2" fmla="*/ 1819020 w 1819020"/>
              <a:gd name="connsiteY2" fmla="*/ 909510 h 1819020"/>
              <a:gd name="connsiteX3" fmla="*/ 909510 w 1819020"/>
              <a:gd name="connsiteY3" fmla="*/ 1819020 h 1819020"/>
              <a:gd name="connsiteX4" fmla="*/ 0 w 1819020"/>
              <a:gd name="connsiteY4" fmla="*/ 909510 h 181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020" h="1819020">
                <a:moveTo>
                  <a:pt x="0" y="909510"/>
                </a:moveTo>
                <a:cubicBezTo>
                  <a:pt x="0" y="407201"/>
                  <a:pt x="407201" y="0"/>
                  <a:pt x="909510" y="0"/>
                </a:cubicBezTo>
                <a:cubicBezTo>
                  <a:pt x="1411819" y="0"/>
                  <a:pt x="1819020" y="407201"/>
                  <a:pt x="1819020" y="909510"/>
                </a:cubicBezTo>
                <a:cubicBezTo>
                  <a:pt x="1819020" y="1411819"/>
                  <a:pt x="1411819" y="1819020"/>
                  <a:pt x="909510" y="1819020"/>
                </a:cubicBezTo>
                <a:cubicBezTo>
                  <a:pt x="407201" y="1819020"/>
                  <a:pt x="0" y="1411819"/>
                  <a:pt x="0" y="90951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4329" tIns="294329" rIns="294329" bIns="29432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4. Collect bot metrics</a:t>
            </a:r>
          </a:p>
        </p:txBody>
      </p:sp>
      <p:sp>
        <p:nvSpPr>
          <p:cNvPr id="12" name="Freeform 11"/>
          <p:cNvSpPr/>
          <p:nvPr/>
        </p:nvSpPr>
        <p:spPr>
          <a:xfrm rot="4320000">
            <a:off x="4515320" y="4272008"/>
            <a:ext cx="482279" cy="613920"/>
          </a:xfrm>
          <a:custGeom>
            <a:avLst/>
            <a:gdLst>
              <a:gd name="connsiteX0" fmla="*/ 0 w 482278"/>
              <a:gd name="connsiteY0" fmla="*/ 122784 h 613919"/>
              <a:gd name="connsiteX1" fmla="*/ 241139 w 482278"/>
              <a:gd name="connsiteY1" fmla="*/ 122784 h 613919"/>
              <a:gd name="connsiteX2" fmla="*/ 241139 w 482278"/>
              <a:gd name="connsiteY2" fmla="*/ 0 h 613919"/>
              <a:gd name="connsiteX3" fmla="*/ 482278 w 482278"/>
              <a:gd name="connsiteY3" fmla="*/ 306960 h 613919"/>
              <a:gd name="connsiteX4" fmla="*/ 241139 w 482278"/>
              <a:gd name="connsiteY4" fmla="*/ 613919 h 613919"/>
              <a:gd name="connsiteX5" fmla="*/ 241139 w 482278"/>
              <a:gd name="connsiteY5" fmla="*/ 491135 h 613919"/>
              <a:gd name="connsiteX6" fmla="*/ 0 w 482278"/>
              <a:gd name="connsiteY6" fmla="*/ 491135 h 613919"/>
              <a:gd name="connsiteX7" fmla="*/ 0 w 482278"/>
              <a:gd name="connsiteY7" fmla="*/ 122784 h 613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278" h="613919">
                <a:moveTo>
                  <a:pt x="482278" y="491135"/>
                </a:moveTo>
                <a:lnTo>
                  <a:pt x="241139" y="491135"/>
                </a:lnTo>
                <a:lnTo>
                  <a:pt x="241139" y="613919"/>
                </a:lnTo>
                <a:lnTo>
                  <a:pt x="0" y="306959"/>
                </a:lnTo>
                <a:lnTo>
                  <a:pt x="241139" y="0"/>
                </a:lnTo>
                <a:lnTo>
                  <a:pt x="241139" y="122784"/>
                </a:lnTo>
                <a:lnTo>
                  <a:pt x="482278" y="122784"/>
                </a:lnTo>
                <a:lnTo>
                  <a:pt x="482278" y="49113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683" tIns="122784" rIns="0" bIns="122784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13" name="Freeform 12"/>
          <p:cNvSpPr/>
          <p:nvPr/>
        </p:nvSpPr>
        <p:spPr>
          <a:xfrm>
            <a:off x="3421081" y="2358770"/>
            <a:ext cx="1819020" cy="1819020"/>
          </a:xfrm>
          <a:custGeom>
            <a:avLst/>
            <a:gdLst>
              <a:gd name="connsiteX0" fmla="*/ 0 w 1819020"/>
              <a:gd name="connsiteY0" fmla="*/ 909510 h 1819020"/>
              <a:gd name="connsiteX1" fmla="*/ 909510 w 1819020"/>
              <a:gd name="connsiteY1" fmla="*/ 0 h 1819020"/>
              <a:gd name="connsiteX2" fmla="*/ 1819020 w 1819020"/>
              <a:gd name="connsiteY2" fmla="*/ 909510 h 1819020"/>
              <a:gd name="connsiteX3" fmla="*/ 909510 w 1819020"/>
              <a:gd name="connsiteY3" fmla="*/ 1819020 h 1819020"/>
              <a:gd name="connsiteX4" fmla="*/ 0 w 1819020"/>
              <a:gd name="connsiteY4" fmla="*/ 909510 h 181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9020" h="1819020">
                <a:moveTo>
                  <a:pt x="0" y="909510"/>
                </a:moveTo>
                <a:cubicBezTo>
                  <a:pt x="0" y="407201"/>
                  <a:pt x="407201" y="0"/>
                  <a:pt x="909510" y="0"/>
                </a:cubicBezTo>
                <a:cubicBezTo>
                  <a:pt x="1411819" y="0"/>
                  <a:pt x="1819020" y="407201"/>
                  <a:pt x="1819020" y="909510"/>
                </a:cubicBezTo>
                <a:cubicBezTo>
                  <a:pt x="1819020" y="1411819"/>
                  <a:pt x="1411819" y="1819020"/>
                  <a:pt x="909510" y="1819020"/>
                </a:cubicBezTo>
                <a:cubicBezTo>
                  <a:pt x="407201" y="1819020"/>
                  <a:pt x="0" y="1411819"/>
                  <a:pt x="0" y="90951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4329" tIns="294329" rIns="294329" bIns="294329" numCol="1" spcCol="1270" anchor="ctr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5. Improve on current bot</a:t>
            </a:r>
          </a:p>
        </p:txBody>
      </p:sp>
      <p:sp>
        <p:nvSpPr>
          <p:cNvPr id="14" name="Freeform 13"/>
          <p:cNvSpPr/>
          <p:nvPr/>
        </p:nvSpPr>
        <p:spPr>
          <a:xfrm rot="19440000">
            <a:off x="5182305" y="2167317"/>
            <a:ext cx="482278" cy="613919"/>
          </a:xfrm>
          <a:custGeom>
            <a:avLst/>
            <a:gdLst>
              <a:gd name="connsiteX0" fmla="*/ 0 w 482278"/>
              <a:gd name="connsiteY0" fmla="*/ 122784 h 613919"/>
              <a:gd name="connsiteX1" fmla="*/ 241139 w 482278"/>
              <a:gd name="connsiteY1" fmla="*/ 122784 h 613919"/>
              <a:gd name="connsiteX2" fmla="*/ 241139 w 482278"/>
              <a:gd name="connsiteY2" fmla="*/ 0 h 613919"/>
              <a:gd name="connsiteX3" fmla="*/ 482278 w 482278"/>
              <a:gd name="connsiteY3" fmla="*/ 306960 h 613919"/>
              <a:gd name="connsiteX4" fmla="*/ 241139 w 482278"/>
              <a:gd name="connsiteY4" fmla="*/ 613919 h 613919"/>
              <a:gd name="connsiteX5" fmla="*/ 241139 w 482278"/>
              <a:gd name="connsiteY5" fmla="*/ 491135 h 613919"/>
              <a:gd name="connsiteX6" fmla="*/ 0 w 482278"/>
              <a:gd name="connsiteY6" fmla="*/ 491135 h 613919"/>
              <a:gd name="connsiteX7" fmla="*/ 0 w 482278"/>
              <a:gd name="connsiteY7" fmla="*/ 122784 h 613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278" h="613919">
                <a:moveTo>
                  <a:pt x="0" y="122784"/>
                </a:moveTo>
                <a:lnTo>
                  <a:pt x="241139" y="122784"/>
                </a:lnTo>
                <a:lnTo>
                  <a:pt x="241139" y="0"/>
                </a:lnTo>
                <a:lnTo>
                  <a:pt x="482278" y="306960"/>
                </a:lnTo>
                <a:lnTo>
                  <a:pt x="241139" y="613919"/>
                </a:lnTo>
                <a:lnTo>
                  <a:pt x="241139" y="491135"/>
                </a:lnTo>
                <a:lnTo>
                  <a:pt x="0" y="491135"/>
                </a:lnTo>
                <a:lnTo>
                  <a:pt x="0" y="12278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122783" rIns="144683" bIns="122784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</p:spTree>
    <p:extLst>
      <p:ext uri="{BB962C8B-B14F-4D97-AF65-F5344CB8AC3E}">
        <p14:creationId xmlns:p14="http://schemas.microsoft.com/office/powerpoint/2010/main" val="365435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9" y="2125663"/>
            <a:ext cx="11887200" cy="2178545"/>
          </a:xfrm>
        </p:spPr>
        <p:txBody>
          <a:bodyPr/>
          <a:lstStyle/>
          <a:p>
            <a:r>
              <a:rPr lang="en-US" dirty="0"/>
              <a:t>Here enters the Bot Framework</a:t>
            </a:r>
          </a:p>
        </p:txBody>
      </p:sp>
    </p:spTree>
    <p:extLst>
      <p:ext uri="{BB962C8B-B14F-4D97-AF65-F5344CB8AC3E}">
        <p14:creationId xmlns:p14="http://schemas.microsoft.com/office/powerpoint/2010/main" val="39445779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 rot="5400000">
            <a:off x="-1399730" y="1393172"/>
            <a:ext cx="6993533" cy="4192312"/>
          </a:xfrm>
          <a:prstGeom prst="rect">
            <a:avLst/>
          </a:prstGeom>
          <a:solidFill>
            <a:srgbClr val="32145A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58" rIns="0" bIns="47558" numCol="1" rtlCol="0" anchor="ctr" anchorCtr="0" compatLnSpc="1">
            <a:prstTxWarp prst="textNoShape">
              <a:avLst/>
            </a:prstTxWarp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1872" y="3421140"/>
            <a:ext cx="2921993" cy="1647664"/>
          </a:xfrm>
          <a:prstGeom prst="rect">
            <a:avLst/>
          </a:prstGeom>
          <a:noFill/>
        </p:spPr>
        <p:txBody>
          <a:bodyPr wrap="square" lIns="559482" tIns="149175" rIns="559482" bIns="149175" rtlCol="0" anchor="ctr">
            <a:noAutofit/>
          </a:bodyPr>
          <a:lstStyle/>
          <a:p>
            <a:pPr algn="ctr" defTabSz="914224">
              <a:lnSpc>
                <a:spcPct val="90000"/>
              </a:lnSpc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Bot Builder SDK</a:t>
            </a:r>
          </a:p>
        </p:txBody>
      </p:sp>
      <p:sp>
        <p:nvSpPr>
          <p:cNvPr id="23" name="Rectangle 22"/>
          <p:cNvSpPr/>
          <p:nvPr/>
        </p:nvSpPr>
        <p:spPr bwMode="auto">
          <a:xfrm rot="5400000">
            <a:off x="2843896" y="1401954"/>
            <a:ext cx="6993533" cy="4174747"/>
          </a:xfrm>
          <a:prstGeom prst="rect">
            <a:avLst/>
          </a:prstGeom>
          <a:solidFill>
            <a:schemeClr val="accent3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58" rIns="0" bIns="47558" numCol="1" rtlCol="0" anchor="ctr" anchorCtr="0" compatLnSpc="1">
            <a:prstTxWarp prst="textNoShape">
              <a:avLst/>
            </a:prstTxWarp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74140" y="3421143"/>
            <a:ext cx="3091692" cy="1647663"/>
          </a:xfrm>
          <a:prstGeom prst="rect">
            <a:avLst/>
          </a:prstGeom>
          <a:noFill/>
        </p:spPr>
        <p:txBody>
          <a:bodyPr wrap="square" lIns="559482" tIns="149175" rIns="559482" bIns="149175" rtlCol="0" anchor="ctr">
            <a:noAutofit/>
          </a:bodyPr>
          <a:lstStyle/>
          <a:p>
            <a:pPr algn="ctr" defTabSz="914224">
              <a:lnSpc>
                <a:spcPct val="90000"/>
              </a:lnSpc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Bot Framework Developer Portal</a:t>
            </a:r>
          </a:p>
        </p:txBody>
      </p:sp>
      <p:sp>
        <p:nvSpPr>
          <p:cNvPr id="24" name="Rectangle 23"/>
          <p:cNvSpPr/>
          <p:nvPr/>
        </p:nvSpPr>
        <p:spPr bwMode="auto">
          <a:xfrm rot="5400000">
            <a:off x="6896798" y="1455235"/>
            <a:ext cx="6993533" cy="40840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58" rIns="0" bIns="47558" numCol="1" rtlCol="0" anchor="ctr" anchorCtr="0" compatLnSpc="1">
            <a:prstTxWarp prst="textNoShape">
              <a:avLst/>
            </a:prstTxWarp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808669" y="3421142"/>
            <a:ext cx="3094797" cy="1677599"/>
          </a:xfrm>
          <a:prstGeom prst="rect">
            <a:avLst/>
          </a:prstGeom>
          <a:noFill/>
        </p:spPr>
        <p:txBody>
          <a:bodyPr wrap="square" lIns="559482" tIns="149175" rIns="559482" bIns="149175" rtlCol="0" anchor="ctr">
            <a:noAutofit/>
          </a:bodyPr>
          <a:lstStyle/>
          <a:p>
            <a:pPr algn="ctr" defTabSz="914224">
              <a:lnSpc>
                <a:spcPct val="90000"/>
              </a:lnSpc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Bot Directory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2" y="436162"/>
            <a:ext cx="2857494" cy="2857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37" y="434204"/>
            <a:ext cx="2857095" cy="2857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542" y="429633"/>
            <a:ext cx="2861666" cy="28616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6039" y="5473244"/>
            <a:ext cx="2921993" cy="1647664"/>
          </a:xfrm>
          <a:prstGeom prst="rect">
            <a:avLst/>
          </a:prstGeom>
          <a:noFill/>
        </p:spPr>
        <p:txBody>
          <a:bodyPr wrap="square" lIns="559482" tIns="149175" rIns="559482" bIns="149175" rtlCol="0" anchor="ctr">
            <a:noAutofit/>
          </a:bodyPr>
          <a:lstStyle/>
          <a:p>
            <a:pPr algn="ctr" defTabSz="914224">
              <a:lnSpc>
                <a:spcPct val="90000"/>
              </a:lnSpc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6287" y="5478006"/>
            <a:ext cx="2921993" cy="1647664"/>
          </a:xfrm>
          <a:prstGeom prst="rect">
            <a:avLst/>
          </a:prstGeom>
          <a:noFill/>
        </p:spPr>
        <p:txBody>
          <a:bodyPr wrap="square" lIns="559482" tIns="149175" rIns="559482" bIns="149175" rtlCol="0" anchor="ctr">
            <a:noAutofit/>
          </a:bodyPr>
          <a:lstStyle/>
          <a:p>
            <a:pPr algn="ctr" defTabSz="914224">
              <a:lnSpc>
                <a:spcPct val="90000"/>
              </a:lnSpc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Connect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95070" y="5519111"/>
            <a:ext cx="2921993" cy="1647664"/>
          </a:xfrm>
          <a:prstGeom prst="rect">
            <a:avLst/>
          </a:prstGeom>
          <a:noFill/>
        </p:spPr>
        <p:txBody>
          <a:bodyPr wrap="square" lIns="559482" tIns="149175" rIns="559482" bIns="149175" rtlCol="0" anchor="ctr">
            <a:noAutofit/>
          </a:bodyPr>
          <a:lstStyle/>
          <a:p>
            <a:pPr algn="ctr" defTabSz="914224">
              <a:lnSpc>
                <a:spcPct val="90000"/>
              </a:lnSpc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</a:t>
            </a:r>
          </a:p>
        </p:txBody>
      </p:sp>
    </p:spTree>
    <p:extLst>
      <p:ext uri="{BB962C8B-B14F-4D97-AF65-F5344CB8AC3E}">
        <p14:creationId xmlns:p14="http://schemas.microsoft.com/office/powerpoint/2010/main" val="39536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Bot Builder: Development Kits and REST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627200" y="1592262"/>
            <a:ext cx="5133837" cy="443796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Bot Builder SDKs for:</a:t>
            </a:r>
          </a:p>
          <a:p>
            <a:r>
              <a:rPr lang="en-US" dirty="0"/>
              <a:t>.NET framework for C#</a:t>
            </a:r>
          </a:p>
          <a:p>
            <a:r>
              <a:rPr lang="en-US" dirty="0"/>
              <a:t>Node.js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And there’s also</a:t>
            </a:r>
          </a:p>
          <a:p>
            <a:r>
              <a:rPr lang="en-US" dirty="0"/>
              <a:t>REST and REST State APIs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76" y="3954462"/>
            <a:ext cx="6242559" cy="293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37275"/>
      </p:ext>
    </p:extLst>
  </p:cSld>
  <p:clrMapOvr>
    <a:masterClrMapping/>
  </p:clrMapOvr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WHITE TEMPLATE">
  <a:themeElements>
    <a:clrScheme name="Custom 10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107C10"/>
      </a:accent4>
      <a:accent5>
        <a:srgbClr val="B4009E"/>
      </a:accent5>
      <a:accent6>
        <a:srgbClr val="5C2D9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A4D9B076-5107-4411-861E-DAA166B5186B}"/>
    </a:ext>
  </a:extLst>
</a:theme>
</file>

<file path=ppt/theme/theme3.xml><?xml version="1.0" encoding="utf-8"?>
<a:theme xmlns:a="http://schemas.openxmlformats.org/drawingml/2006/main" name="1_Bot Framework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ot">
      <a:majorFont>
        <a:latin typeface="Arial Black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astSharedByUser xmlns="9bc6b55d-a734-43bd-8eab-fb065c703cf5">mateusv@microsoft.com</LastSharedByUser>
    <SharedWithUsers xmlns="9bc6b55d-a734-43bd-8eab-fb065c703cf5">
      <UserInfo>
        <DisplayName>Mat Velloso</DisplayName>
        <AccountId>294</AccountId>
        <AccountType/>
      </UserInfo>
      <UserInfo>
        <DisplayName>Ascend Conversations Platform</DisplayName>
        <AccountId>297</AccountId>
        <AccountType/>
      </UserInfo>
      <UserInfo>
        <DisplayName>DX Bots</DisplayName>
        <AccountId>298</AccountId>
        <AccountType/>
      </UserInfo>
    </SharedWithUsers>
    <LastSharedByTime xmlns="9bc6b55d-a734-43bd-8eab-fb065c703cf5">2016-09-07T08:30:53+00:00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79205F35F1AF40BCD07C4F58D4AC80" ma:contentTypeVersion="6" ma:contentTypeDescription="Create a new document." ma:contentTypeScope="" ma:versionID="a386001cfb475e71d9c289d83f4224ff">
  <xsd:schema xmlns:xsd="http://www.w3.org/2001/XMLSchema" xmlns:xs="http://www.w3.org/2001/XMLSchema" xmlns:p="http://schemas.microsoft.com/office/2006/metadata/properties" xmlns:ns1="http://schemas.microsoft.com/sharepoint/v3" xmlns:ns2="9bc6b55d-a734-43bd-8eab-fb065c703cf5" targetNamespace="http://schemas.microsoft.com/office/2006/metadata/properties" ma:root="true" ma:fieldsID="56d52bee22a2d005e8866caae1afc15c" ns1:_="" ns2:_="">
    <xsd:import namespace="http://schemas.microsoft.com/sharepoint/v3"/>
    <xsd:import namespace="9bc6b55d-a734-43bd-8eab-fb065c703c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c6b55d-a734-43bd-8eab-fb065c703c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9bc6b55d-a734-43bd-8eab-fb065c703cf5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DCCD6A8-32A5-4F9A-BAFC-C43246BD8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c6b55d-a734-43bd-8eab-fb065c703c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June-2016_Machine_Learning_Analytics_Data_Science_Conference_Template</Template>
  <TotalTime>51656</TotalTime>
  <Words>1906</Words>
  <Application>Microsoft Office PowerPoint</Application>
  <PresentationFormat>Custom</PresentationFormat>
  <Paragraphs>205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Consolas</vt:lpstr>
      <vt:lpstr>Segoe UI</vt:lpstr>
      <vt:lpstr>Segoe UI Light</vt:lpstr>
      <vt:lpstr>Segoe UI Semibold</vt:lpstr>
      <vt:lpstr>Wingdings</vt:lpstr>
      <vt:lpstr>5-30721_Build_2016_Template_Light</vt:lpstr>
      <vt:lpstr>WHITE TEMPLATE</vt:lpstr>
      <vt:lpstr>1_Bot Framework</vt:lpstr>
      <vt:lpstr>Building Intelligent Applications using Bot Framework</vt:lpstr>
      <vt:lpstr>What is a bot?</vt:lpstr>
      <vt:lpstr>What a bot is not</vt:lpstr>
      <vt:lpstr>What is a bot?</vt:lpstr>
      <vt:lpstr>What types of bots are there?</vt:lpstr>
      <vt:lpstr>The bot life cycle </vt:lpstr>
      <vt:lpstr>Here enters the Bot Framework</vt:lpstr>
      <vt:lpstr>PowerPoint Presentation</vt:lpstr>
      <vt:lpstr>Bot Builder: Development Kits and REST</vt:lpstr>
      <vt:lpstr>Developer Portal:  what registration does for you</vt:lpstr>
      <vt:lpstr>Bot Directory</vt:lpstr>
      <vt:lpstr>The BF Emulator to test a Bot</vt:lpstr>
      <vt:lpstr>Working with channels</vt:lpstr>
      <vt:lpstr>Adding a channel</vt:lpstr>
      <vt:lpstr>Register a Bot in the Developer’s Portal</vt:lpstr>
      <vt:lpstr>Skype channel example</vt:lpstr>
      <vt:lpstr>Slack channel example</vt:lpstr>
      <vt:lpstr>How to make BOTs smarter?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Machine Learning, Analytics &amp; Data Science Conference</dc:subject>
  <dc:creator>Alex Blanton</dc:creator>
  <cp:keywords>Machine Learning Analytics ＆ Data Science Conference</cp:keywords>
  <dc:description>Template: Mitchell Derrey, Silver Fox Productions
Formatting: 
Audience Type:</dc:description>
  <cp:lastModifiedBy>Anusua Trivedi</cp:lastModifiedBy>
  <cp:revision>538</cp:revision>
  <cp:lastPrinted>2016-11-07T00:23:41Z</cp:lastPrinted>
  <dcterms:created xsi:type="dcterms:W3CDTF">2016-04-12T19:22:57Z</dcterms:created>
  <dcterms:modified xsi:type="dcterms:W3CDTF">2016-12-08T17:57:13Z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0x0101009D79205F35F1AF40BCD07C4F58D4AC80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6;#Microsoft Conference Center|9ee5e79d-18a6-44c6-bfde-7021198eb4fc</vt:lpwstr>
  </property>
  <property fmtid="{D5CDD505-2E9C-101B-9397-08002B2CF9AE}" pid="7" name="Track">
    <vt:lpwstr/>
  </property>
  <property fmtid="{D5CDD505-2E9C-101B-9397-08002B2CF9AE}" pid="8" name="Event Location">
    <vt:lpwstr>23;#Redmond|c18f3657-b811-49ee-9b08-ce77b3e7702b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430;#Machine Learning Analytics ＆ Data Science Conference|6a8167b2-07eb-471d-b603-254287b7ce90</vt:lpwstr>
  </property>
  <property fmtid="{D5CDD505-2E9C-101B-9397-08002B2CF9AE}" pid="12" name="Audience1">
    <vt:lpwstr/>
  </property>
  <property fmtid="{D5CDD505-2E9C-101B-9397-08002B2CF9AE}" pid="13" name="Event Name">
    <vt:lpwstr>224;#Machine Learning, Analytics and Data Science Conference|2f5995e3-1e3d-4c27-96d6-c6c80990926c</vt:lpwstr>
  </property>
</Properties>
</file>